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9" r:id="rId3"/>
    <p:sldId id="257" r:id="rId4"/>
    <p:sldId id="258" r:id="rId5"/>
    <p:sldId id="272" r:id="rId6"/>
    <p:sldId id="287" r:id="rId7"/>
    <p:sldId id="288" r:id="rId8"/>
    <p:sldId id="305" r:id="rId9"/>
    <p:sldId id="306" r:id="rId10"/>
    <p:sldId id="259" r:id="rId11"/>
    <p:sldId id="278" r:id="rId12"/>
    <p:sldId id="308" r:id="rId13"/>
    <p:sldId id="283" r:id="rId14"/>
    <p:sldId id="307" r:id="rId15"/>
    <p:sldId id="274" r:id="rId16"/>
    <p:sldId id="273" r:id="rId17"/>
    <p:sldId id="302" r:id="rId18"/>
    <p:sldId id="303" r:id="rId19"/>
  </p:sldIdLst>
  <p:sldSz cx="9906000" cy="6858000" type="A4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>
      <p:cViewPr varScale="1">
        <p:scale>
          <a:sx n="47" d="100"/>
          <a:sy n="47" d="100"/>
        </p:scale>
        <p:origin x="996" y="4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125005A-288E-4D2F-9CEE-9E78C5CA90F9}" type="datetimeFigureOut">
              <a:rPr lang="en-US" smtClean="0"/>
              <a:t>03-Mar-23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7263" y="698500"/>
            <a:ext cx="504031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54A0D2E-2FD0-41D5-A0AC-1FFC6E9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54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A0D2E-2FD0-41D5-A0AC-1FFC6E9D3D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06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7263" y="698500"/>
            <a:ext cx="5040312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4A0D2E-2FD0-41D5-A0AC-1FFC6E9D3D4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6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03-Mar-23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6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03-Mar-23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4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03-Mar-23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8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03-Mar-23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9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03-Mar-23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6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03-Mar-23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3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03-Mar-23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1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03-Mar-23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4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03-Mar-23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8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03-Mar-23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4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03-Mar-23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6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5BEF0-38D0-4AB7-BC99-7963BFDD69E6}" type="datetimeFigureOut">
              <a:rPr lang="en-US" smtClean="0"/>
              <a:t>03-Mar-23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8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8839200" cy="3276600"/>
          </a:xfrm>
        </p:spPr>
        <p:txBody>
          <a:bodyPr>
            <a:normAutofit/>
          </a:bodyPr>
          <a:lstStyle/>
          <a:p>
            <a:r>
              <a:rPr lang="en-US" sz="6000" b="1" dirty="0"/>
              <a:t>STEP OUT IN FAITH</a:t>
            </a:r>
            <a:br>
              <a:rPr lang="en-US" sz="5400" b="1" dirty="0"/>
            </a:br>
            <a:r>
              <a:rPr lang="en-US" sz="3600" dirty="0"/>
              <a:t>(Genesis 12:1-12; Rom. 4:1-17; John 3:1-17)</a:t>
            </a:r>
            <a:br>
              <a:rPr lang="en-US" sz="4800" dirty="0"/>
            </a:b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733800"/>
            <a:ext cx="6934200" cy="1371600"/>
          </a:xfrm>
        </p:spPr>
        <p:txBody>
          <a:bodyPr/>
          <a:lstStyle/>
          <a:p>
            <a:r>
              <a:rPr lang="en-US" dirty="0">
                <a:latin typeface="Abadi" panose="020B0604020104020204" pitchFamily="34" charset="0"/>
              </a:rPr>
              <a:t>By</a:t>
            </a:r>
          </a:p>
          <a:p>
            <a:r>
              <a:rPr lang="en-US" dirty="0">
                <a:latin typeface="Abadi" panose="020B0604020104020204" pitchFamily="34" charset="0"/>
              </a:rPr>
              <a:t>Rev. Dr. Enoch Aryee-Atta</a:t>
            </a:r>
          </a:p>
        </p:txBody>
      </p:sp>
    </p:spTree>
    <p:extLst>
      <p:ext uri="{BB962C8B-B14F-4D97-AF65-F5344CB8AC3E}">
        <p14:creationId xmlns:p14="http://schemas.microsoft.com/office/powerpoint/2010/main" val="1442880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143000"/>
          </a:xfrm>
        </p:spPr>
        <p:txBody>
          <a:bodyPr>
            <a:normAutofit fontScale="9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200" dirty="0">
                <a:solidFill>
                  <a:schemeClr val="tx1"/>
                </a:solidFill>
                <a:effectLst/>
              </a:rPr>
              <a:t>HOW/WHERE DO WE OBTAIN FAITH </a:t>
            </a:r>
            <a:r>
              <a:rPr lang="en-US" sz="4400" b="1" kern="1200" baseline="0" dirty="0">
                <a:solidFill>
                  <a:schemeClr val="tx1"/>
                </a:solidFill>
                <a:effectLst/>
              </a:rPr>
              <a:t>FROM?</a:t>
            </a:r>
            <a:br>
              <a:rPr lang="en-US" sz="4400" b="1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906000" cy="55626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The Divine Side: </a:t>
            </a:r>
            <a:r>
              <a:rPr lang="en-US" dirty="0"/>
              <a:t>Faith is a gift from the Triune God: </a:t>
            </a:r>
          </a:p>
          <a:p>
            <a:pPr lvl="1"/>
            <a:r>
              <a:rPr lang="en-US" sz="3000" b="1" dirty="0"/>
              <a:t>Rom 12:3 </a:t>
            </a:r>
            <a:r>
              <a:rPr lang="en-US" sz="3000" dirty="0"/>
              <a:t>– </a:t>
            </a:r>
            <a:r>
              <a:rPr lang="en-US" sz="3000" i="1" dirty="0"/>
              <a:t>“Think of yourself with sober judgment, according to the faith God has given to each of you”</a:t>
            </a:r>
          </a:p>
          <a:p>
            <a:pPr lvl="1"/>
            <a:r>
              <a:rPr lang="en-US" sz="3000" b="1" i="1" dirty="0"/>
              <a:t>Heb. 12:2 </a:t>
            </a:r>
            <a:r>
              <a:rPr lang="en-US" sz="3000" i="1" dirty="0"/>
              <a:t>– “ Looking unto Jesus, the author and finisher of our faith …”</a:t>
            </a:r>
          </a:p>
          <a:p>
            <a:pPr marL="457200" lvl="1" indent="0">
              <a:buNone/>
            </a:pPr>
            <a:endParaRPr lang="en-US" b="1" dirty="0"/>
          </a:p>
          <a:p>
            <a:r>
              <a:rPr lang="en-US" b="1" dirty="0"/>
              <a:t>The Human Side: </a:t>
            </a:r>
            <a:r>
              <a:rPr lang="en-US" dirty="0"/>
              <a:t>Faith is built upon: </a:t>
            </a:r>
            <a:r>
              <a:rPr lang="en-US" b="1" dirty="0"/>
              <a:t>Romans 10:17 </a:t>
            </a:r>
            <a:r>
              <a:rPr lang="en-US" dirty="0"/>
              <a:t>– </a:t>
            </a:r>
            <a:r>
              <a:rPr lang="en-US" i="1" dirty="0"/>
              <a:t>Faith comes by hearing, and hearing by the word of God. </a:t>
            </a:r>
          </a:p>
          <a:p>
            <a:pPr lvl="1"/>
            <a:r>
              <a:rPr lang="en-US" dirty="0"/>
              <a:t>Hearing, studying, memorizing, meditating.</a:t>
            </a:r>
          </a:p>
          <a:p>
            <a:r>
              <a:rPr lang="en-US" dirty="0"/>
              <a:t>Faith in God can be imparted to others: </a:t>
            </a:r>
            <a:r>
              <a:rPr lang="en-US" b="1" dirty="0"/>
              <a:t>2 Tim 1:5-8</a:t>
            </a:r>
            <a:endParaRPr lang="en-US" dirty="0"/>
          </a:p>
          <a:p>
            <a:pPr lvl="1"/>
            <a:r>
              <a:rPr lang="en-US" dirty="0"/>
              <a:t> Lois (</a:t>
            </a:r>
            <a:r>
              <a:rPr lang="en-US" b="1" dirty="0"/>
              <a:t>Grandma</a:t>
            </a:r>
            <a:r>
              <a:rPr lang="en-US" dirty="0"/>
              <a:t>) -&gt; Eunice (</a:t>
            </a:r>
            <a:r>
              <a:rPr lang="en-US" b="1" dirty="0"/>
              <a:t>Mother</a:t>
            </a:r>
            <a:r>
              <a:rPr lang="en-US" dirty="0"/>
              <a:t>) -&gt; Timothy (</a:t>
            </a:r>
            <a:r>
              <a:rPr lang="en-US" b="1" dirty="0"/>
              <a:t>Child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43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524000"/>
          </a:xfrm>
        </p:spPr>
        <p:txBody>
          <a:bodyPr>
            <a:normAutofit/>
          </a:bodyPr>
          <a:lstStyle/>
          <a:p>
            <a:r>
              <a:rPr lang="en-GB" altLang="en-US" b="1" dirty="0"/>
              <a:t>The Two Kinds Of Faith: </a:t>
            </a:r>
            <a:r>
              <a:rPr lang="en-GB" altLang="en-US" dirty="0"/>
              <a:t>James 2: 14-17</a:t>
            </a:r>
            <a:br>
              <a:rPr lang="en-GB" alt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1"/>
            <a:ext cx="9906000" cy="505936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altLang="en-US" b="1" i="1" dirty="0"/>
              <a:t>James 2:17  - “ </a:t>
            </a:r>
            <a:r>
              <a:rPr lang="en-GB" altLang="en-US" i="1" dirty="0"/>
              <a:t>So then, faith by itself if it does not have works is dead.”</a:t>
            </a:r>
          </a:p>
          <a:p>
            <a:pPr eaLnBrk="1" hangingPunct="1">
              <a:buFont typeface="Arial" charset="0"/>
              <a:buNone/>
            </a:pPr>
            <a:endParaRPr lang="en-GB" altLang="en-US" i="1" dirty="0"/>
          </a:p>
          <a:p>
            <a:r>
              <a:rPr lang="en-GB" altLang="en-US" b="1" dirty="0"/>
              <a:t>Dead Faith</a:t>
            </a:r>
            <a:r>
              <a:rPr lang="en-GB" altLang="en-US" dirty="0"/>
              <a:t>: Faith without works - An empty </a:t>
            </a:r>
            <a:r>
              <a:rPr lang="en-GB" altLang="en-US" i="1" dirty="0"/>
              <a:t>claim</a:t>
            </a:r>
            <a:r>
              <a:rPr lang="en-GB" altLang="en-US" dirty="0"/>
              <a:t> or an acceptance of a </a:t>
            </a:r>
            <a:r>
              <a:rPr lang="en-GB" altLang="en-US" i="1" dirty="0"/>
              <a:t>creed</a:t>
            </a:r>
            <a:r>
              <a:rPr lang="en-GB" altLang="en-US" dirty="0"/>
              <a:t> (</a:t>
            </a:r>
            <a:r>
              <a:rPr lang="en-GB" altLang="en-US" i="1" dirty="0"/>
              <a:t>summary of beliefs).</a:t>
            </a:r>
          </a:p>
          <a:p>
            <a:pPr marL="0" indent="0">
              <a:buNone/>
            </a:pPr>
            <a:endParaRPr lang="en-GB" altLang="en-US" dirty="0"/>
          </a:p>
          <a:p>
            <a:r>
              <a:rPr lang="en-GB" altLang="en-US" b="1" dirty="0"/>
              <a:t>Living Faith</a:t>
            </a:r>
            <a:r>
              <a:rPr lang="en-GB" altLang="en-US" dirty="0"/>
              <a:t>: Faith backed by works – A belief in the Lord which produces an obedient lifestyle - works.</a:t>
            </a:r>
          </a:p>
          <a:p>
            <a:pPr marL="0" indent="0"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60008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0429B-F8DB-7059-F7E4-0BF48D071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401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DO WE STEP OUT IN FAITH?</a:t>
            </a:r>
            <a:br>
              <a:rPr lang="en-US" b="1" dirty="0"/>
            </a:br>
            <a:r>
              <a:rPr lang="en-US" b="1" dirty="0"/>
              <a:t>Romans 4:6-17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D7483-67DB-421B-77D8-61717B320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Quit denying your guilt, recognize your sinfulness.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Admit your guilt to God and ask for forgiveness.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Receive God’s forgiveness and let go of your guilt.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Never doubt God.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Act on the promises of God’s Word.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Trust and Obey God.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341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143000"/>
          </a:xfrm>
        </p:spPr>
        <p:txBody>
          <a:bodyPr>
            <a:normAutofit/>
          </a:bodyPr>
          <a:lstStyle/>
          <a:p>
            <a:r>
              <a:rPr lang="en-US" b="1" dirty="0"/>
              <a:t>Abram’s  Attitude of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906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/>
              <a:t>A determined and thoughtful attitude.</a:t>
            </a:r>
          </a:p>
          <a:p>
            <a:r>
              <a:rPr lang="en-US" sz="3500" dirty="0"/>
              <a:t>An attentive attitude – watching &amp; waiting.</a:t>
            </a:r>
          </a:p>
          <a:p>
            <a:r>
              <a:rPr lang="en-US" sz="3500" dirty="0"/>
              <a:t>A patient attitude – A solitary position if need be.</a:t>
            </a:r>
          </a:p>
          <a:p>
            <a:r>
              <a:rPr lang="en-US" sz="3500" dirty="0"/>
              <a:t>A humble and submissive frame of mind.</a:t>
            </a:r>
          </a:p>
          <a:p>
            <a:pPr marL="0" indent="0">
              <a:buNone/>
            </a:pPr>
            <a:endParaRPr lang="en-US" sz="3500" dirty="0"/>
          </a:p>
          <a:p>
            <a:r>
              <a:rPr lang="en-US" sz="3500" dirty="0"/>
              <a:t>Seeing the vision by faith – </a:t>
            </a:r>
            <a:r>
              <a:rPr lang="en-US" sz="3500" i="1" dirty="0"/>
              <a:t>The just shall live by faith</a:t>
            </a:r>
          </a:p>
          <a:p>
            <a:r>
              <a:rPr lang="en-US" sz="3500" dirty="0"/>
              <a:t>Declaring the vision as certain:</a:t>
            </a:r>
          </a:p>
          <a:p>
            <a:pPr lvl="1"/>
            <a:r>
              <a:rPr lang="en-US" sz="3200" dirty="0"/>
              <a:t>Write it down for permanence and reference.</a:t>
            </a:r>
          </a:p>
          <a:p>
            <a:pPr lvl="1"/>
            <a:r>
              <a:rPr lang="en-US" sz="3200" dirty="0"/>
              <a:t>Make it </a:t>
            </a:r>
            <a:r>
              <a:rPr lang="en-US" sz="3200" b="1" i="1" dirty="0"/>
              <a:t>plain</a:t>
            </a:r>
            <a:r>
              <a:rPr lang="en-US" sz="3200" dirty="0"/>
              <a:t> that the </a:t>
            </a:r>
            <a:r>
              <a:rPr lang="en-US" sz="3200" b="1" dirty="0"/>
              <a:t>runner</a:t>
            </a:r>
            <a:r>
              <a:rPr lang="en-US" sz="3200" dirty="0"/>
              <a:t> may </a:t>
            </a:r>
            <a:r>
              <a:rPr lang="en-US" sz="3200" u="sng" dirty="0"/>
              <a:t>read</a:t>
            </a:r>
            <a:r>
              <a:rPr lang="en-US" sz="3200" dirty="0"/>
              <a:t> it.</a:t>
            </a:r>
          </a:p>
          <a:p>
            <a:pPr lvl="1"/>
            <a:r>
              <a:rPr lang="en-US" sz="3200" dirty="0"/>
              <a:t>Make it </a:t>
            </a:r>
            <a:r>
              <a:rPr lang="en-US" sz="3200" b="1" i="1" dirty="0"/>
              <a:t>practical</a:t>
            </a:r>
            <a:r>
              <a:rPr lang="en-US" sz="3200" dirty="0"/>
              <a:t> so that the </a:t>
            </a:r>
            <a:r>
              <a:rPr lang="en-US" sz="3200" b="1" dirty="0"/>
              <a:t>reader</a:t>
            </a:r>
            <a:r>
              <a:rPr lang="en-US" sz="3200" dirty="0"/>
              <a:t> may </a:t>
            </a:r>
            <a:r>
              <a:rPr lang="en-US" sz="3200" u="sng" dirty="0"/>
              <a:t>run</a:t>
            </a:r>
            <a:r>
              <a:rPr lang="en-US" sz="3200" dirty="0"/>
              <a:t> in response.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053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F3848-A339-71A3-37F1-4E937AAE2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52400"/>
            <a:ext cx="8915400" cy="1905000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Nicodemus’ Attitude of Faith</a:t>
            </a:r>
            <a:br>
              <a:rPr lang="en-US" sz="4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9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John 3: 1-17</a:t>
            </a:r>
            <a:b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A5A1A-7EE3-658C-B16E-FEF676F3B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906000" cy="4525966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Was A Ruler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US" b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member of the Sanhedrin–Sup. Court</a:t>
            </a:r>
          </a:p>
          <a:p>
            <a:pPr marL="0" indent="0" algn="just"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Was Religious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was called a Pharisee. </a:t>
            </a:r>
          </a:p>
          <a:p>
            <a:pPr marL="0" indent="0" algn="just">
              <a:buNone/>
            </a:pPr>
            <a:endParaRPr lang="en-US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Was Real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was sincere in his search for the truth:</a:t>
            </a:r>
          </a:p>
          <a:p>
            <a:pPr lvl="1" algn="just"/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wanted to find true peace for his soul. </a:t>
            </a:r>
          </a:p>
          <a:p>
            <a:pPr lvl="1" algn="just"/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came by night for an uninterrupted dialogue.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125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Results of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906000" cy="5257800"/>
          </a:xfrm>
        </p:spPr>
        <p:txBody>
          <a:bodyPr>
            <a:normAutofit/>
          </a:bodyPr>
          <a:lstStyle/>
          <a:p>
            <a:r>
              <a:rPr lang="en-US" dirty="0"/>
              <a:t>Salvation by grace through Faith – Eph. 2:8, Rom 4:3;</a:t>
            </a:r>
          </a:p>
          <a:p>
            <a:r>
              <a:rPr lang="en-US" dirty="0"/>
              <a:t>Justification by Faith – Romans 5:1;</a:t>
            </a:r>
          </a:p>
          <a:p>
            <a:r>
              <a:rPr lang="en-US" dirty="0"/>
              <a:t>Sanctification by Faith – Acts 26:18.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Doing Exploits for the Lord – Hebrews 11:</a:t>
            </a:r>
          </a:p>
          <a:p>
            <a:pPr lvl="1"/>
            <a:r>
              <a:rPr lang="en-US" dirty="0"/>
              <a:t> Faith is the key that unlocks the power of God;</a:t>
            </a:r>
          </a:p>
          <a:p>
            <a:pPr lvl="1"/>
            <a:r>
              <a:rPr lang="en-US" dirty="0"/>
              <a:t> Faith is the antennae that accesses the resources of God.</a:t>
            </a:r>
          </a:p>
          <a:p>
            <a:r>
              <a:rPr lang="en-US" dirty="0"/>
              <a:t>Genuine faith in God will produce major results that will uproot and destroy competing loyalties.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13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1"/>
            <a:ext cx="9906000" cy="4754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Faith is putting confidence in the Lord our God 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Faith is believing and acting on the Word of God. </a:t>
            </a:r>
          </a:p>
          <a:p>
            <a:endParaRPr lang="en-US" dirty="0"/>
          </a:p>
          <a:p>
            <a:r>
              <a:rPr lang="en-US" dirty="0"/>
              <a:t>The Word of God becomes effective in our lives only when we mix it with faith – Hebrews 4:2.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Let us have faith in the Triune God – the Creator, the Redeemer and Sustainer of our lives.</a:t>
            </a:r>
          </a:p>
        </p:txBody>
      </p:sp>
    </p:spTree>
    <p:extLst>
      <p:ext uri="{BB962C8B-B14F-4D97-AF65-F5344CB8AC3E}">
        <p14:creationId xmlns:p14="http://schemas.microsoft.com/office/powerpoint/2010/main" val="2180697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24113-EFA4-7424-79DD-18DAF7EA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/>
              <a:t>SONG: Great is Thy Faithfulness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2F6EC-99C1-9A1F-BA87-C34144C3F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17638"/>
            <a:ext cx="9105900" cy="4983161"/>
          </a:xfrm>
        </p:spPr>
        <p:txBody>
          <a:bodyPr>
            <a:normAutofit fontScale="85000" lnSpcReduction="20000"/>
          </a:bodyPr>
          <a:lstStyle/>
          <a:p>
            <a:r>
              <a:rPr lang="en-GB" sz="3900" dirty="0"/>
              <a:t>Great is Thy faithfulness, O God my Father</a:t>
            </a:r>
            <a:br>
              <a:rPr lang="en-GB" sz="3900" dirty="0"/>
            </a:br>
            <a:r>
              <a:rPr lang="en-GB" sz="3900" dirty="0"/>
              <a:t>There is no shadow of turning with Thee</a:t>
            </a:r>
            <a:br>
              <a:rPr lang="en-GB" sz="3900" dirty="0"/>
            </a:br>
            <a:r>
              <a:rPr lang="en-GB" sz="3900" dirty="0"/>
              <a:t>Thou </a:t>
            </a:r>
            <a:r>
              <a:rPr lang="en-GB" sz="3900" dirty="0" err="1"/>
              <a:t>changest</a:t>
            </a:r>
            <a:r>
              <a:rPr lang="en-GB" sz="3900" dirty="0"/>
              <a:t> not, Thy compassions, they fail not</a:t>
            </a:r>
            <a:br>
              <a:rPr lang="en-GB" sz="3900" dirty="0"/>
            </a:br>
            <a:r>
              <a:rPr lang="en-GB" sz="3900" dirty="0"/>
              <a:t>As Thou hast been, Thou forever will be</a:t>
            </a:r>
            <a:br>
              <a:rPr lang="en-GB" sz="3900" dirty="0"/>
            </a:br>
            <a:endParaRPr lang="en-GB" sz="3900" dirty="0"/>
          </a:p>
          <a:p>
            <a:r>
              <a:rPr lang="en-GB" sz="3900" dirty="0"/>
              <a:t>Great is Thy faithfulness</a:t>
            </a:r>
            <a:br>
              <a:rPr lang="en-GB" sz="3900" dirty="0"/>
            </a:br>
            <a:r>
              <a:rPr lang="en-GB" sz="3900" dirty="0"/>
              <a:t>Great is Thy faithfulness</a:t>
            </a:r>
            <a:br>
              <a:rPr lang="en-GB" sz="3900" dirty="0"/>
            </a:br>
            <a:r>
              <a:rPr lang="en-GB" sz="3900" dirty="0"/>
              <a:t>Morning by morning new mercies I see</a:t>
            </a:r>
            <a:br>
              <a:rPr lang="en-GB" sz="3900" dirty="0"/>
            </a:br>
            <a:r>
              <a:rPr lang="en-GB" sz="3900" dirty="0"/>
              <a:t>All I have needed Thy hand hath provided</a:t>
            </a:r>
            <a:br>
              <a:rPr lang="en-GB" sz="3900" dirty="0"/>
            </a:br>
            <a:r>
              <a:rPr lang="en-GB" sz="3900" dirty="0"/>
              <a:t>Great is Thy faithfulness, Lord, unto me</a:t>
            </a:r>
            <a:br>
              <a:rPr lang="en-GB" dirty="0"/>
            </a:b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91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4C22A-959D-FC10-90B4-769C7A205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SONG: Great is Thy Faithfulness - 2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68988-F9FF-EC0E-CB75-85158EB65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17638"/>
            <a:ext cx="9105900" cy="4983161"/>
          </a:xfrm>
        </p:spPr>
        <p:txBody>
          <a:bodyPr>
            <a:normAutofit fontScale="85000" lnSpcReduction="20000"/>
          </a:bodyPr>
          <a:lstStyle/>
          <a:p>
            <a:r>
              <a:rPr lang="en-GB" sz="3900" dirty="0"/>
              <a:t>Summer and winter and springtime and harvest</a:t>
            </a:r>
            <a:br>
              <a:rPr lang="en-GB" sz="3900" dirty="0"/>
            </a:br>
            <a:r>
              <a:rPr lang="en-GB" sz="3900" dirty="0"/>
              <a:t>Sun, moon and stars in their courses above</a:t>
            </a:r>
            <a:br>
              <a:rPr lang="en-GB" sz="3900" dirty="0"/>
            </a:br>
            <a:r>
              <a:rPr lang="en-GB" sz="3900" dirty="0"/>
              <a:t>Join with all nature in manifold witness</a:t>
            </a:r>
            <a:br>
              <a:rPr lang="en-GB" sz="3900" dirty="0"/>
            </a:br>
            <a:r>
              <a:rPr lang="en-GB" sz="3900" dirty="0"/>
              <a:t>To Thy great faithfulness, mercy and love</a:t>
            </a:r>
            <a:br>
              <a:rPr lang="en-GB" sz="3900" dirty="0"/>
            </a:br>
            <a:endParaRPr lang="en-GB" sz="3900" dirty="0"/>
          </a:p>
          <a:p>
            <a:r>
              <a:rPr lang="en-GB" sz="3900" dirty="0"/>
              <a:t>Great is Thy faithfulness</a:t>
            </a:r>
            <a:br>
              <a:rPr lang="en-GB" sz="3900" dirty="0"/>
            </a:br>
            <a:r>
              <a:rPr lang="en-GB" sz="3900" dirty="0"/>
              <a:t>Great is Thy faithfulness</a:t>
            </a:r>
            <a:br>
              <a:rPr lang="en-GB" sz="3900" dirty="0"/>
            </a:br>
            <a:r>
              <a:rPr lang="en-GB" sz="3900" dirty="0"/>
              <a:t>Morning by morning new mercies I see</a:t>
            </a:r>
            <a:br>
              <a:rPr lang="en-GB" sz="3900" dirty="0"/>
            </a:br>
            <a:r>
              <a:rPr lang="en-GB" sz="3900" dirty="0"/>
              <a:t>All I have needed Thy hand hath provided</a:t>
            </a:r>
            <a:br>
              <a:rPr lang="en-GB" sz="3900" dirty="0"/>
            </a:br>
            <a:r>
              <a:rPr lang="en-GB" sz="3900" dirty="0"/>
              <a:t>Great is Thy faithfulness, Lord, unto me</a:t>
            </a:r>
            <a:br>
              <a:rPr lang="en-GB" dirty="0"/>
            </a:b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6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14400"/>
          </a:xfrm>
        </p:spPr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906000" cy="5211767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Occasion: Pre-Independence Day/Communion Service</a:t>
            </a: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r>
              <a:rPr lang="en-US" dirty="0"/>
              <a:t>Life is full of many challenges and difficult situations:</a:t>
            </a:r>
          </a:p>
          <a:p>
            <a:pPr lvl="1"/>
            <a:r>
              <a:rPr lang="en-US" dirty="0"/>
              <a:t> Loss of loved ones and breadwinners of families;</a:t>
            </a:r>
          </a:p>
          <a:p>
            <a:pPr lvl="1"/>
            <a:r>
              <a:rPr lang="en-US" dirty="0"/>
              <a:t> Loss of employment and business failures;</a:t>
            </a:r>
          </a:p>
          <a:p>
            <a:pPr lvl="1"/>
            <a:r>
              <a:rPr lang="en-US" dirty="0"/>
              <a:t> Fear of remaining single for life;</a:t>
            </a:r>
          </a:p>
          <a:p>
            <a:pPr lvl="1"/>
            <a:r>
              <a:rPr lang="en-US" dirty="0"/>
              <a:t> Problems in marriages – Childlessness ; Threat of Divorce.</a:t>
            </a:r>
          </a:p>
          <a:p>
            <a:pPr marL="457200" lvl="1" indent="0">
              <a:buNone/>
            </a:pPr>
            <a:endParaRPr lang="en-US" sz="2600" dirty="0"/>
          </a:p>
          <a:p>
            <a:r>
              <a:rPr lang="en-US" dirty="0"/>
              <a:t>It is for these uncertainties that we are being encouraged to: </a:t>
            </a:r>
            <a:r>
              <a:rPr lang="en-US" b="1" i="1" dirty="0"/>
              <a:t>“Step Out in Faith.”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82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295400"/>
          </a:xfrm>
        </p:spPr>
        <p:txBody>
          <a:bodyPr/>
          <a:lstStyle/>
          <a:p>
            <a:r>
              <a:rPr lang="en-US" b="1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906000" cy="4830766"/>
          </a:xfrm>
        </p:spPr>
        <p:txBody>
          <a:bodyPr/>
          <a:lstStyle/>
          <a:p>
            <a:r>
              <a:rPr lang="en-US" dirty="0"/>
              <a:t>What is Faith?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Why and When Do We Need Faith?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Do We Obtain Faith?</a:t>
            </a:r>
          </a:p>
          <a:p>
            <a:endParaRPr lang="en-US" dirty="0"/>
          </a:p>
          <a:p>
            <a:r>
              <a:rPr lang="en-US" dirty="0"/>
              <a:t>How Do We Step Out in Faith?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72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1200" dirty="0">
                <a:solidFill>
                  <a:schemeClr val="tx1"/>
                </a:solidFill>
                <a:effectLst/>
              </a:rPr>
              <a:t>WHAT IS FAITH?</a:t>
            </a:r>
            <a:br>
              <a:rPr lang="en-US" b="1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906000" cy="54102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5800" b="1" dirty="0"/>
              <a:t>Dictionary:</a:t>
            </a:r>
            <a:r>
              <a:rPr lang="en-US" sz="5800" i="1" dirty="0"/>
              <a:t> </a:t>
            </a:r>
          </a:p>
          <a:p>
            <a:pPr lvl="1" algn="just"/>
            <a:r>
              <a:rPr lang="en-GB" sz="5100" i="1" dirty="0"/>
              <a:t>Belief in a declaration by another based on testimony.</a:t>
            </a:r>
          </a:p>
          <a:p>
            <a:pPr lvl="1" algn="just"/>
            <a:r>
              <a:rPr lang="en-US" sz="5100" i="1" dirty="0"/>
              <a:t>Belief, trust, loyalty to a creed or religion.</a:t>
            </a:r>
          </a:p>
          <a:p>
            <a:pPr marL="0" indent="0" algn="just">
              <a:buNone/>
            </a:pPr>
            <a:endParaRPr lang="en-US" sz="3800" dirty="0"/>
          </a:p>
          <a:p>
            <a:pPr algn="just"/>
            <a:r>
              <a:rPr lang="en-US" sz="5800" b="1" dirty="0"/>
              <a:t>Bible: </a:t>
            </a:r>
            <a:r>
              <a:rPr lang="en-US" sz="5800" i="1" dirty="0"/>
              <a:t>Faith is the substance of things hoped for, the evidence of things not seen – </a:t>
            </a:r>
            <a:r>
              <a:rPr lang="en-US" sz="5800" b="1" i="1" dirty="0"/>
              <a:t>Hebrews 11:1 -&gt;</a:t>
            </a:r>
          </a:p>
          <a:p>
            <a:pPr marL="0" indent="0" algn="just">
              <a:buNone/>
            </a:pPr>
            <a:endParaRPr lang="en-US" b="1" i="1" dirty="0"/>
          </a:p>
          <a:p>
            <a:pPr lvl="1" algn="just"/>
            <a:r>
              <a:rPr lang="en-GB" sz="4500" dirty="0"/>
              <a:t>The </a:t>
            </a:r>
            <a:r>
              <a:rPr lang="en-GB" sz="4500" b="1" dirty="0"/>
              <a:t>belief</a:t>
            </a:r>
            <a:r>
              <a:rPr lang="en-GB" sz="4500" dirty="0"/>
              <a:t> in the facts and truth of the scriptures about the person and work of Christ which makes one a true Christian.</a:t>
            </a:r>
          </a:p>
          <a:p>
            <a:pPr lvl="1" algn="just"/>
            <a:r>
              <a:rPr lang="en-US" sz="4500" b="1" dirty="0"/>
              <a:t>Confidence</a:t>
            </a:r>
            <a:r>
              <a:rPr lang="en-US" sz="4500" dirty="0"/>
              <a:t> in the trustworthiness of Christ, regardless of current emotions or experiences.</a:t>
            </a:r>
          </a:p>
          <a:p>
            <a:pPr lvl="1" algn="just"/>
            <a:r>
              <a:rPr lang="en-US" sz="4500" b="1" dirty="0"/>
              <a:t>Complete trust </a:t>
            </a:r>
            <a:r>
              <a:rPr lang="en-US" sz="4500" dirty="0"/>
              <a:t>in and total obedience to God.</a:t>
            </a:r>
          </a:p>
          <a:p>
            <a:pPr marL="400050" lvl="1" indent="0" algn="just">
              <a:buNone/>
            </a:pPr>
            <a:endParaRPr lang="en-US" sz="4700" dirty="0"/>
          </a:p>
        </p:txBody>
      </p:sp>
    </p:spTree>
    <p:extLst>
      <p:ext uri="{BB962C8B-B14F-4D97-AF65-F5344CB8AC3E}">
        <p14:creationId xmlns:p14="http://schemas.microsoft.com/office/powerpoint/2010/main" val="278165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DO WE NEED FAITH?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906000" cy="4800600"/>
          </a:xfrm>
        </p:spPr>
        <p:txBody>
          <a:bodyPr>
            <a:normAutofit/>
          </a:bodyPr>
          <a:lstStyle/>
          <a:p>
            <a:r>
              <a:rPr lang="en-US" dirty="0"/>
              <a:t>Faith enables human beings to please God - Heb. 11:6 – </a:t>
            </a:r>
            <a:r>
              <a:rPr lang="en-US" i="1" dirty="0"/>
              <a:t>“ But without faith, it is impossible to please God.  Those who come to God must believe that He exists, and that he rewards those who diligently seek him”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dirty="0"/>
              <a:t>Faith in God is necessary for our salvation.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cannot relate with the invisible God without faith.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155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914400"/>
          </a:xfrm>
        </p:spPr>
        <p:txBody>
          <a:bodyPr/>
          <a:lstStyle/>
          <a:p>
            <a:r>
              <a:rPr lang="en-US" b="1" dirty="0"/>
              <a:t>WHEN DO WE NEED FAITH?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906000" cy="51054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 In our daily walk with the Lord</a:t>
            </a:r>
          </a:p>
          <a:p>
            <a:r>
              <a:rPr lang="en-US" dirty="0"/>
              <a:t>Without faith we cannot please God – Hebrews 11:6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In moments of difficulty and despair - </a:t>
            </a:r>
            <a:r>
              <a:rPr lang="en-GB" altLang="en-US" b="1" dirty="0"/>
              <a:t>Isaiah 35:3-7 </a:t>
            </a:r>
          </a:p>
          <a:p>
            <a:r>
              <a:rPr lang="en-GB" altLang="en-US" sz="3400" dirty="0"/>
              <a:t>There was serious moral and spiritual decadence in Israel.</a:t>
            </a:r>
          </a:p>
          <a:p>
            <a:r>
              <a:rPr lang="en-GB" altLang="en-US" sz="3400" dirty="0"/>
              <a:t>Israel/Judah indulged in pagan worship.</a:t>
            </a:r>
          </a:p>
          <a:p>
            <a:r>
              <a:rPr lang="en-GB" altLang="en-US" sz="3400" dirty="0"/>
              <a:t>They violated God’s covenant with them.</a:t>
            </a:r>
          </a:p>
          <a:p>
            <a:r>
              <a:rPr lang="en-GB" altLang="en-US" sz="3400" dirty="0"/>
              <a:t>God’s judgement came upon them and both Judah and Israel were captured by their enemies and exiled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158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84"/>
            <a:ext cx="9906000" cy="1415716"/>
          </a:xfrm>
        </p:spPr>
        <p:txBody>
          <a:bodyPr>
            <a:noAutofit/>
          </a:bodyPr>
          <a:lstStyle/>
          <a:p>
            <a:r>
              <a:rPr lang="en-US" b="1" dirty="0"/>
              <a:t>Abram’s Faith &amp; Obedience to God</a:t>
            </a:r>
            <a:br>
              <a:rPr lang="en-US" b="1" dirty="0"/>
            </a:br>
            <a:r>
              <a:rPr lang="en-US" b="1" dirty="0"/>
              <a:t>Gen 12:1-5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906000" cy="502920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Involved His Separation: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God called Abraham to separate from his relatives and follow God by faith – v.1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Involved His Substance: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Abraham left to follow the Lord; taking "</a:t>
            </a:r>
            <a:r>
              <a:rPr lang="en-US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his substance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." – v.5.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Involved His Surrender: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Abraham learned early to please God by obeying God. Faith simply does what it is told and trusts God to take care of the rest.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57601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D1902-DF66-6DBC-9E58-06B39A840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1219200"/>
          </a:xfrm>
        </p:spPr>
        <p:txBody>
          <a:bodyPr>
            <a:noAutofit/>
          </a:bodyPr>
          <a:lstStyle/>
          <a:p>
            <a:r>
              <a:rPr lang="en-US" b="1" dirty="0"/>
              <a:t>Abram’s Threats </a:t>
            </a:r>
            <a:br>
              <a:rPr lang="en-US" b="1" dirty="0"/>
            </a:br>
            <a:r>
              <a:rPr lang="en-US" b="1" dirty="0"/>
              <a:t>Gen 12:4-6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58952-D1EA-0875-79E2-FAFEBDA25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9200"/>
            <a:ext cx="9906000" cy="518159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Days Opposed Him: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Abram was 75 years old – v.4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Darkness Opposed Him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"</a:t>
            </a:r>
            <a:r>
              <a:rPr lang="en-US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the Canaanite was then in the land.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 The Canaanites were a godless people,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who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worshipped of many gods.– v.6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Distance Opposed Him: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 Haran to Beersheba (500 miles). That was a long journey with flocks, herds, servants, household goods, etc.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Duties Opposed Him: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Abram was a man with many responsibilities. He had his wife Sarai, nephew Lot to look after. He had servants, flocks, herds and all that came along.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963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6A6EF-D9D5-365C-72A7-07EA47842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Abram’s Opportunities</a:t>
            </a:r>
            <a:br>
              <a:rPr lang="en-US" b="1" dirty="0"/>
            </a:br>
            <a:r>
              <a:rPr lang="en-US" b="1" dirty="0"/>
              <a:t>Gen 12:7-9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517BE-58D5-371E-9903-0FBA39F9C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9200"/>
            <a:ext cx="9906000" cy="5181599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US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 Experience God's Promises</a:t>
            </a:r>
            <a:r>
              <a:rPr lang="en-US" sz="3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r>
              <a:rPr lang="en-US" sz="3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Abraham was </a:t>
            </a:r>
            <a:r>
              <a:rPr lang="en-US" sz="3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pilgrim.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Enjoy God's Presence</a:t>
            </a:r>
            <a:r>
              <a:rPr lang="en-US" sz="3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-Abraham befriended God.</a:t>
            </a:r>
            <a:endParaRPr lang="en-US" sz="3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His Worship - </a:t>
            </a:r>
            <a:r>
              <a:rPr lang="en-US" sz="33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 </a:t>
            </a:r>
            <a:r>
              <a:rPr lang="en-US" sz="3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pitched his tent and built an altar. </a:t>
            </a:r>
            <a:endParaRPr lang="en-US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His Wanderings – </a:t>
            </a:r>
            <a:r>
              <a:rPr lang="en-US" sz="33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 </a:t>
            </a:r>
            <a:r>
              <a:rPr lang="en-US" sz="3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enjoyed sweet fellowship with God. </a:t>
            </a:r>
            <a:endParaRPr lang="en-US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His Ways - </a:t>
            </a:r>
            <a:r>
              <a:rPr lang="en-US" sz="33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 </a:t>
            </a:r>
            <a:r>
              <a:rPr lang="en-US" sz="3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pitched his tent between Bethel and Ai. Bethel means "</a:t>
            </a:r>
            <a:r>
              <a:rPr lang="en-US" sz="33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House of God.</a:t>
            </a:r>
            <a:r>
              <a:rPr lang="en-US" sz="33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Jacob met God </a:t>
            </a:r>
            <a:r>
              <a:rPr lang="en-US" sz="3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 Bethel. Ai means "</a:t>
            </a:r>
            <a:r>
              <a:rPr lang="en-US" sz="33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Heap of Ruins</a:t>
            </a:r>
            <a:r>
              <a:rPr lang="en-US" sz="3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". Israel learnt about faith.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Enter God's Place 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Abraham held this world with a loose grip, trusting God to carry him as He saw fit.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62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3132</TotalTime>
  <Words>1386</Words>
  <Application>Microsoft Office PowerPoint</Application>
  <PresentationFormat>A4 Paper (210x297 mm)</PresentationFormat>
  <Paragraphs>132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Abadi</vt:lpstr>
      <vt:lpstr>Arial</vt:lpstr>
      <vt:lpstr>Calibri</vt:lpstr>
      <vt:lpstr>Times New Roman</vt:lpstr>
      <vt:lpstr>Wingdings</vt:lpstr>
      <vt:lpstr>Office Theme</vt:lpstr>
      <vt:lpstr>STEP OUT IN FAITH (Genesis 12:1-12; Rom. 4:1-17; John 3:1-17) </vt:lpstr>
      <vt:lpstr>Introduction</vt:lpstr>
      <vt:lpstr>Outline</vt:lpstr>
      <vt:lpstr>WHAT IS FAITH? </vt:lpstr>
      <vt:lpstr>WHY DO WE NEED FAITH?</vt:lpstr>
      <vt:lpstr>WHEN DO WE NEED FAITH?</vt:lpstr>
      <vt:lpstr>Abram’s Faith &amp; Obedience to God Gen 12:1-5</vt:lpstr>
      <vt:lpstr>Abram’s Threats  Gen 12:4-6</vt:lpstr>
      <vt:lpstr>Abram’s Opportunities Gen 12:7-9</vt:lpstr>
      <vt:lpstr>HOW/WHERE DO WE OBTAIN FAITH FROM? </vt:lpstr>
      <vt:lpstr>The Two Kinds Of Faith: James 2: 14-17 </vt:lpstr>
      <vt:lpstr>HOW DO WE STEP OUT IN FAITH? Romans 4:6-17</vt:lpstr>
      <vt:lpstr>Abram’s  Attitude of Faith</vt:lpstr>
      <vt:lpstr>Nicodemus’ Attitude of Faith John 3: 1-17 </vt:lpstr>
      <vt:lpstr>Results of Faith</vt:lpstr>
      <vt:lpstr>CONCLUSION</vt:lpstr>
      <vt:lpstr>SONG: Great is Thy Faithfulness - 1</vt:lpstr>
      <vt:lpstr>SONG: Great is Thy Faithfulness - 2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Faith In the Lord</dc:title>
  <dc:creator>RLG</dc:creator>
  <cp:lastModifiedBy>Rev. Dr. Enoch Aryee-Atta</cp:lastModifiedBy>
  <cp:revision>142</cp:revision>
  <cp:lastPrinted>2022-09-14T10:45:01Z</cp:lastPrinted>
  <dcterms:created xsi:type="dcterms:W3CDTF">2013-10-04T09:53:18Z</dcterms:created>
  <dcterms:modified xsi:type="dcterms:W3CDTF">2023-03-03T22:04:57Z</dcterms:modified>
</cp:coreProperties>
</file>