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89" r:id="rId3"/>
    <p:sldId id="257" r:id="rId4"/>
    <p:sldId id="295" r:id="rId5"/>
    <p:sldId id="258" r:id="rId6"/>
    <p:sldId id="272" r:id="rId7"/>
    <p:sldId id="287" r:id="rId8"/>
    <p:sldId id="288" r:id="rId9"/>
    <p:sldId id="259" r:id="rId10"/>
    <p:sldId id="278" r:id="rId11"/>
    <p:sldId id="268" r:id="rId12"/>
    <p:sldId id="292" r:id="rId13"/>
    <p:sldId id="293" r:id="rId14"/>
    <p:sldId id="294" r:id="rId15"/>
    <p:sldId id="301" r:id="rId16"/>
    <p:sldId id="283" r:id="rId17"/>
    <p:sldId id="298" r:id="rId18"/>
    <p:sldId id="281" r:id="rId19"/>
    <p:sldId id="299" r:id="rId20"/>
    <p:sldId id="296" r:id="rId21"/>
    <p:sldId id="300" r:id="rId22"/>
    <p:sldId id="297" r:id="rId23"/>
    <p:sldId id="274" r:id="rId24"/>
    <p:sldId id="273" r:id="rId25"/>
    <p:sldId id="302" r:id="rId26"/>
    <p:sldId id="303" r:id="rId27"/>
    <p:sldId id="304" r:id="rId28"/>
  </p:sldIdLst>
  <p:sldSz cx="9906000" cy="6858000" type="A4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323" autoAdjust="0"/>
  </p:normalViewPr>
  <p:slideViewPr>
    <p:cSldViewPr>
      <p:cViewPr varScale="1">
        <p:scale>
          <a:sx n="47" d="100"/>
          <a:sy n="47" d="100"/>
        </p:scale>
        <p:origin x="948" y="4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notesMaster" Target="notesMasters/notesMaster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theme" Target="theme/theme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9125005A-288E-4D2F-9CEE-9E78C5CA90F9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7263" y="698500"/>
            <a:ext cx="504031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654A0D2E-2FD0-41D5-A0AC-1FFC6E9D3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54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4A0D2E-2FD0-41D5-A0AC-1FFC6E9D3D4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506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4A0D2E-2FD0-41D5-A0AC-1FFC6E9D3D4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023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7263" y="698500"/>
            <a:ext cx="5040312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4A0D2E-2FD0-41D5-A0AC-1FFC6E9D3D4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765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5BEF0-38D0-4AB7-BC99-7963BFDD69E6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6E16-0E2A-40E3-9EA6-9728A9325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167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5BEF0-38D0-4AB7-BC99-7963BFDD69E6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6E16-0E2A-40E3-9EA6-9728A9325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845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5BEF0-38D0-4AB7-BC99-7963BFDD69E6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6E16-0E2A-40E3-9EA6-9728A9325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88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5BEF0-38D0-4AB7-BC99-7963BFDD69E6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6E16-0E2A-40E3-9EA6-9728A9325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196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5BEF0-38D0-4AB7-BC99-7963BFDD69E6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6E16-0E2A-40E3-9EA6-9728A9325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463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5BEF0-38D0-4AB7-BC99-7963BFDD69E6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6E16-0E2A-40E3-9EA6-9728A9325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535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5BEF0-38D0-4AB7-BC99-7963BFDD69E6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6E16-0E2A-40E3-9EA6-9728A9325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611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5BEF0-38D0-4AB7-BC99-7963BFDD69E6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6E16-0E2A-40E3-9EA6-9728A9325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545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5BEF0-38D0-4AB7-BC99-7963BFDD69E6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6E16-0E2A-40E3-9EA6-9728A9325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84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5BEF0-38D0-4AB7-BC99-7963BFDD69E6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6E16-0E2A-40E3-9EA6-9728A9325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143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5BEF0-38D0-4AB7-BC99-7963BFDD69E6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16E16-0E2A-40E3-9EA6-9728A9325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864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5BEF0-38D0-4AB7-BC99-7963BFDD69E6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16E16-0E2A-40E3-9EA6-9728A9325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84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iblestudytools.com/nkjv/lamentations/3-23.html" TargetMode="External" /><Relationship Id="rId3" Type="http://schemas.openxmlformats.org/officeDocument/2006/relationships/image" Target="../media/image2.jpeg" /><Relationship Id="rId7" Type="http://schemas.openxmlformats.org/officeDocument/2006/relationships/hyperlink" Target="https://www.biblestudytools.com/nkjv/lamentations/3-22.html" TargetMode="External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Relationship Id="rId6" Type="http://schemas.openxmlformats.org/officeDocument/2006/relationships/hyperlink" Target="https://www.biblestudytools.com/nkjv/lamentations/3-21.html" TargetMode="External" /><Relationship Id="rId11" Type="http://schemas.openxmlformats.org/officeDocument/2006/relationships/hyperlink" Target="https://www.biblestudytools.com/nkjv/lamentations/3-26.html" TargetMode="External" /><Relationship Id="rId5" Type="http://schemas.openxmlformats.org/officeDocument/2006/relationships/hyperlink" Target="https://www.biblestudytools.com/nkjv/lamentations/3-20.html" TargetMode="External" /><Relationship Id="rId10" Type="http://schemas.openxmlformats.org/officeDocument/2006/relationships/hyperlink" Target="https://www.biblestudytools.com/nkjv/lamentations/3-25.html" TargetMode="External" /><Relationship Id="rId4" Type="http://schemas.openxmlformats.org/officeDocument/2006/relationships/hyperlink" Target="https://www.biblestudytools.com/nkjv/lamentations/3-19.html" TargetMode="External" /><Relationship Id="rId9" Type="http://schemas.openxmlformats.org/officeDocument/2006/relationships/hyperlink" Target="https://www.biblestudytools.com/nkjv/lamentations/3-24.html" TargetMode="Externa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 /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 /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8"/>
            <a:ext cx="8839200" cy="1470025"/>
          </a:xfrm>
        </p:spPr>
        <p:txBody>
          <a:bodyPr>
            <a:normAutofit fontScale="90000"/>
          </a:bodyPr>
          <a:lstStyle/>
          <a:p>
            <a:r>
              <a:rPr lang="en-US" sz="6000" b="1" dirty="0"/>
              <a:t>HAVE FAITH IN THE LORD</a:t>
            </a:r>
            <a:br>
              <a:rPr lang="en-US" sz="5400" b="1" dirty="0"/>
            </a:br>
            <a:r>
              <a:rPr lang="en-US" sz="3600" dirty="0"/>
              <a:t>(Lamentations 3:19-26; 2Tim.1:1-14; Luke 17:5-10)</a:t>
            </a:r>
            <a:br>
              <a:rPr lang="en-US" sz="4800" dirty="0"/>
            </a:b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</a:t>
            </a:r>
          </a:p>
          <a:p>
            <a:r>
              <a:rPr lang="en-US" dirty="0"/>
              <a:t>Rev. Dr. Enoch Aryee-Atta</a:t>
            </a:r>
          </a:p>
        </p:txBody>
      </p:sp>
    </p:spTree>
    <p:extLst>
      <p:ext uri="{BB962C8B-B14F-4D97-AF65-F5344CB8AC3E}">
        <p14:creationId xmlns:p14="http://schemas.microsoft.com/office/powerpoint/2010/main" val="1442880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1524000"/>
          </a:xfrm>
        </p:spPr>
        <p:txBody>
          <a:bodyPr>
            <a:normAutofit/>
          </a:bodyPr>
          <a:lstStyle/>
          <a:p>
            <a:r>
              <a:rPr lang="en-GB" altLang="en-US" b="1" dirty="0"/>
              <a:t>The Two Kinds Of Faith: </a:t>
            </a:r>
            <a:r>
              <a:rPr lang="en-GB" altLang="en-US" dirty="0"/>
              <a:t>James 2: 14-17</a:t>
            </a:r>
            <a:br>
              <a:rPr lang="en-GB" alt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1"/>
            <a:ext cx="9906000" cy="5059366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GB" altLang="en-US" b="1" i="1" dirty="0"/>
              <a:t>James 2:17  - “ </a:t>
            </a:r>
            <a:r>
              <a:rPr lang="en-GB" altLang="en-US" i="1" dirty="0"/>
              <a:t>So then, faith by itself if it does not have works is dead.”</a:t>
            </a:r>
          </a:p>
          <a:p>
            <a:pPr eaLnBrk="1" hangingPunct="1">
              <a:buFont typeface="Arial" charset="0"/>
              <a:buNone/>
            </a:pPr>
            <a:endParaRPr lang="en-GB" altLang="en-US" i="1" dirty="0"/>
          </a:p>
          <a:p>
            <a:r>
              <a:rPr lang="en-GB" altLang="en-US" b="1" dirty="0"/>
              <a:t>Dead Faith</a:t>
            </a:r>
            <a:r>
              <a:rPr lang="en-GB" altLang="en-US" dirty="0"/>
              <a:t>: Faith without works - An empty </a:t>
            </a:r>
            <a:r>
              <a:rPr lang="en-GB" altLang="en-US" i="1" dirty="0"/>
              <a:t>claim</a:t>
            </a:r>
            <a:r>
              <a:rPr lang="en-GB" altLang="en-US" dirty="0"/>
              <a:t> or an acceptance of a </a:t>
            </a:r>
            <a:r>
              <a:rPr lang="en-GB" altLang="en-US" i="1" dirty="0"/>
              <a:t>creed</a:t>
            </a:r>
            <a:r>
              <a:rPr lang="en-GB" altLang="en-US" dirty="0"/>
              <a:t> (</a:t>
            </a:r>
            <a:r>
              <a:rPr lang="en-GB" altLang="en-US" i="1" dirty="0"/>
              <a:t>summary of beliefs).</a:t>
            </a:r>
          </a:p>
          <a:p>
            <a:pPr marL="0" indent="0">
              <a:buNone/>
            </a:pPr>
            <a:endParaRPr lang="en-GB" altLang="en-US" dirty="0"/>
          </a:p>
          <a:p>
            <a:r>
              <a:rPr lang="en-GB" altLang="en-US" b="1" dirty="0"/>
              <a:t>Living Faith</a:t>
            </a:r>
            <a:r>
              <a:rPr lang="en-GB" altLang="en-US" dirty="0"/>
              <a:t>: Faith backed by works – A belief in the Lord which produces an obedient lifestyle - works.</a:t>
            </a:r>
          </a:p>
          <a:p>
            <a:pPr marL="0" indent="0">
              <a:buNone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60008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1417638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Lamentations 3:19-26 </a:t>
            </a:r>
            <a:br>
              <a:rPr lang="en-GB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906000" cy="5638800"/>
          </a:xfrm>
        </p:spPr>
        <p:txBody>
          <a:bodyPr>
            <a:noAutofit/>
          </a:bodyPr>
          <a:lstStyle/>
          <a:p>
            <a:r>
              <a:rPr lang="en-GB" dirty="0">
                <a:hlinkClick r:id="rId4"/>
              </a:rPr>
              <a:t>19 </a:t>
            </a:r>
            <a:r>
              <a:rPr lang="en-GB" dirty="0"/>
              <a:t>Remember my affliction and roaming, The wormwood and the gall. </a:t>
            </a:r>
            <a:r>
              <a:rPr lang="en-GB" dirty="0">
                <a:hlinkClick r:id="rId5"/>
              </a:rPr>
              <a:t>20 </a:t>
            </a:r>
            <a:r>
              <a:rPr lang="en-GB" dirty="0"/>
              <a:t>My soul still remembers And sinks within me. </a:t>
            </a:r>
            <a:r>
              <a:rPr lang="en-GB" dirty="0">
                <a:hlinkClick r:id="rId6"/>
              </a:rPr>
              <a:t>21 </a:t>
            </a:r>
            <a:r>
              <a:rPr lang="en-GB" dirty="0"/>
              <a:t>This I recall to my mind, Therefore I have hope. </a:t>
            </a:r>
            <a:r>
              <a:rPr lang="en-GB" dirty="0">
                <a:hlinkClick r:id="rId7"/>
              </a:rPr>
              <a:t>22 </a:t>
            </a:r>
            <a:r>
              <a:rPr lang="en-GB" b="1" dirty="0"/>
              <a:t>Through the Lord's mercies we are not consumed, Because His compassions fail not. </a:t>
            </a:r>
          </a:p>
          <a:p>
            <a:r>
              <a:rPr lang="en-GB" dirty="0">
                <a:hlinkClick r:id="rId8"/>
              </a:rPr>
              <a:t>23 </a:t>
            </a:r>
            <a:r>
              <a:rPr lang="en-GB" dirty="0"/>
              <a:t>They are new every morning; </a:t>
            </a:r>
            <a:r>
              <a:rPr lang="en-GB" b="1" dirty="0"/>
              <a:t>Great is Your faithfulness. </a:t>
            </a:r>
            <a:r>
              <a:rPr lang="en-GB" dirty="0">
                <a:hlinkClick r:id="rId9"/>
              </a:rPr>
              <a:t>24 </a:t>
            </a:r>
            <a:r>
              <a:rPr lang="en-GB" dirty="0"/>
              <a:t>"The Lord is my portion," says my soul, "Therefore I hope in Him!" </a:t>
            </a:r>
            <a:r>
              <a:rPr lang="en-GB" dirty="0">
                <a:hlinkClick r:id="rId10"/>
              </a:rPr>
              <a:t>25 </a:t>
            </a:r>
            <a:r>
              <a:rPr lang="en-GB" dirty="0"/>
              <a:t>The Lord is good to those who wait for Him, To the soul who seeks Him. </a:t>
            </a:r>
            <a:r>
              <a:rPr lang="en-GB" dirty="0">
                <a:hlinkClick r:id="rId11"/>
              </a:rPr>
              <a:t>26 </a:t>
            </a:r>
            <a:r>
              <a:rPr lang="en-GB" dirty="0"/>
              <a:t>It is good that one should hope and wait quietly For the salvation of the Lord.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821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678E8-1D26-BDA6-3EC1-1229465D9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325562"/>
          </a:xfrm>
        </p:spPr>
        <p:txBody>
          <a:bodyPr>
            <a:normAutofit fontScale="90000"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God’s Unfailing Faithfulness</a:t>
            </a:r>
            <a:br>
              <a:rPr lang="en-GB" dirty="0"/>
            </a:br>
            <a:r>
              <a:rPr lang="en-GB" dirty="0"/>
              <a:t>Lamentations 3:19-26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70355-6FBF-1330-56F4-791CBB001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05000"/>
            <a:ext cx="9906000" cy="422116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dirty="0"/>
              <a:t>The book of Lamentations is made up of, “laments,” which means to “cry out loudly to God.”</a:t>
            </a:r>
          </a:p>
          <a:p>
            <a:pPr marL="0" indent="0">
              <a:buNone/>
            </a:pPr>
            <a:endParaRPr lang="en-GB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en-GB" dirty="0"/>
              <a:t>We lament when we go through tragic situations: </a:t>
            </a:r>
          </a:p>
          <a:p>
            <a:r>
              <a:rPr lang="en-GB" dirty="0"/>
              <a:t>Losing a loved one, </a:t>
            </a:r>
          </a:p>
          <a:p>
            <a:r>
              <a:rPr lang="en-GB" dirty="0"/>
              <a:t>Losing job, money(banking clean up); </a:t>
            </a:r>
          </a:p>
          <a:p>
            <a:r>
              <a:rPr lang="en-GB" dirty="0"/>
              <a:t>Business Challenges</a:t>
            </a:r>
          </a:p>
          <a:p>
            <a:r>
              <a:rPr lang="en-GB" dirty="0"/>
              <a:t>Ill-health.</a:t>
            </a:r>
          </a:p>
          <a:p>
            <a:pPr marL="0" indent="0">
              <a:buNone/>
            </a:pPr>
            <a:endParaRPr lang="en-GB" sz="2000" dirty="0"/>
          </a:p>
          <a:p>
            <a:endParaRPr lang="en-GB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867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6AE1A-1310-8DC3-829C-A4196BF6C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398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Lesson about Love &amp;Life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C3F06-F2E5-8C42-F45F-B5ECBFCD7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95400"/>
            <a:ext cx="9906000" cy="4830766"/>
          </a:xfrm>
        </p:spPr>
        <p:txBody>
          <a:bodyPr>
            <a:normAutofit fontScale="92500"/>
          </a:bodyPr>
          <a:lstStyle/>
          <a:p>
            <a:pPr marL="1143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35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V. 22a A Lesson About Love (Mercies)</a:t>
            </a:r>
            <a:endParaRPr lang="en-US" sz="35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Scope Of God's Love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He loves </a:t>
            </a:r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 above all…</a:t>
            </a:r>
            <a:endParaRPr lang="en-US" sz="3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Strength Of God's Love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oundless/eternal. </a:t>
            </a:r>
            <a:endParaRPr lang="en-US" sz="3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Source Of God's Love: 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God is love. </a:t>
            </a:r>
          </a:p>
          <a:p>
            <a:pPr marL="114300" marR="45720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35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V. 22b-23a A Lesson About Life (Compassion)</a:t>
            </a:r>
            <a:endParaRPr lang="en-US" sz="35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V. 22b God's Grace Is Sufficient: God gives us strength.</a:t>
            </a:r>
            <a:endParaRPr lang="en-US" sz="3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V. 23a God's Grace Is Specific: God's grace is as fresh.</a:t>
            </a:r>
            <a:endParaRPr lang="en-US" sz="3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740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96F22-4FB7-16F3-4383-FC4899B94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81000"/>
            <a:ext cx="9448800" cy="838198"/>
          </a:xfrm>
        </p:spPr>
        <p:txBody>
          <a:bodyPr>
            <a:normAutofit/>
          </a:bodyPr>
          <a:lstStyle/>
          <a:p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V. 23b A Lesson about the Lord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0A58A-61ED-343E-0905-4273DA468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4000"/>
            <a:ext cx="9906000" cy="4602166"/>
          </a:xfrm>
        </p:spPr>
        <p:txBody>
          <a:bodyPr>
            <a:noAutofit/>
          </a:bodyPr>
          <a:lstStyle/>
          <a:p>
            <a:pPr marL="1143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Faithfulness: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God’s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faithfulness is revealed in: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57250" marR="457200" lvl="1">
              <a:lnSpc>
                <a:spcPct val="150000"/>
              </a:lnSpc>
              <a:spcBef>
                <a:spcPts val="0"/>
              </a:spcBef>
            </a:pP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His 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Presence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lways present with </a:t>
            </a:r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U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57250" marR="457200" lvl="1">
              <a:lnSpc>
                <a:spcPct val="150000"/>
              </a:lnSpc>
              <a:spcBef>
                <a:spcPts val="0"/>
              </a:spcBef>
            </a:pP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His 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Performance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God is greater than all.</a:t>
            </a:r>
            <a:endParaRPr lang="en-U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57250" marR="457200" lvl="1">
              <a:lnSpc>
                <a:spcPct val="150000"/>
              </a:lnSpc>
              <a:spcBef>
                <a:spcPts val="0"/>
              </a:spcBef>
            </a:pP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His 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Provision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God meets our 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needs-</a:t>
            </a:r>
            <a:r>
              <a:rPr lang="en-US" sz="3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Php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4:19</a:t>
            </a:r>
            <a:endParaRPr lang="en-US" sz="3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57250" marR="457200" lvl="1">
              <a:lnSpc>
                <a:spcPct val="150000"/>
              </a:lnSpc>
              <a:spcBef>
                <a:spcPts val="0"/>
              </a:spcBef>
            </a:pP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His 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Person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God is reliable 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 all times-Heb. 13:8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8711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8E546-A547-F5ED-05CC-FFCD74A80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0"/>
            <a:ext cx="8915400" cy="914400"/>
          </a:xfrm>
        </p:spPr>
        <p:txBody>
          <a:bodyPr/>
          <a:lstStyle/>
          <a:p>
            <a:r>
              <a:rPr lang="en-US" b="1" dirty="0"/>
              <a:t>2 Timothy 1:1-14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CC436-DDCE-2DBE-76A6-660F7A972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2000"/>
            <a:ext cx="9906000" cy="5638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b="1" dirty="0"/>
              <a:t>Greeting and introduction.</a:t>
            </a:r>
          </a:p>
          <a:p>
            <a:r>
              <a:rPr lang="en-GB" b="1" dirty="0"/>
              <a:t>(1-5) A letter from Paul to Timothy: </a:t>
            </a:r>
            <a:r>
              <a:rPr lang="en-GB" dirty="0"/>
              <a:t>Spiritual family</a:t>
            </a:r>
          </a:p>
          <a:p>
            <a:pPr lvl="1"/>
            <a:r>
              <a:rPr lang="en-GB" dirty="0"/>
              <a:t>Grace, mercy, and peace; Paul prayed for </a:t>
            </a:r>
            <a:r>
              <a:rPr lang="en-GB" dirty="0">
                <a:effectLst/>
              </a:rPr>
              <a:t>Timothy night/day</a:t>
            </a:r>
          </a:p>
          <a:p>
            <a:r>
              <a:rPr lang="en-GB" dirty="0"/>
              <a:t>2. Grandmother Lois and your mother Eunice:</a:t>
            </a:r>
            <a:endParaRPr lang="en-GB" dirty="0">
              <a:effectLst/>
            </a:endParaRPr>
          </a:p>
          <a:p>
            <a:pPr lvl="1"/>
            <a:r>
              <a:rPr lang="en-GB" sz="3000" dirty="0"/>
              <a:t>Timothy from Lystra (Paul’s 1</a:t>
            </a:r>
            <a:r>
              <a:rPr lang="en-GB" sz="3000" baseline="30000" dirty="0"/>
              <a:t>st</a:t>
            </a:r>
            <a:r>
              <a:rPr lang="en-GB" sz="3000" dirty="0"/>
              <a:t> mission (Acts 14:16-20)</a:t>
            </a:r>
          </a:p>
          <a:p>
            <a:pPr lvl="1"/>
            <a:r>
              <a:rPr lang="en-GB" sz="3000" dirty="0"/>
              <a:t>Paul returned to Lystra and met Timothy was devoted to serving the Lord (Acts 16:1-5). </a:t>
            </a:r>
          </a:p>
          <a:p>
            <a:pPr lvl="1"/>
            <a:r>
              <a:rPr lang="en-GB" sz="3000" dirty="0"/>
              <a:t>Timothy’s grand mum/mother believed in Jesus, but his father who was Greek did not.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b="1" dirty="0"/>
              <a:t>Paul mentored Timothy in the Faith:</a:t>
            </a:r>
          </a:p>
          <a:p>
            <a:pPr lvl="1"/>
            <a:r>
              <a:rPr lang="en-GB" sz="3000" dirty="0"/>
              <a:t>To stir up the gift of God which is in him</a:t>
            </a:r>
          </a:p>
          <a:p>
            <a:pPr lvl="1"/>
            <a:r>
              <a:rPr lang="en-GB" sz="3000" dirty="0"/>
              <a:t>God has not given us a spirit of fear</a:t>
            </a:r>
            <a:endParaRPr lang="en-GB" sz="3000" b="1" dirty="0"/>
          </a:p>
        </p:txBody>
      </p:sp>
    </p:spTree>
    <p:extLst>
      <p:ext uri="{BB962C8B-B14F-4D97-AF65-F5344CB8AC3E}">
        <p14:creationId xmlns:p14="http://schemas.microsoft.com/office/powerpoint/2010/main" val="3186700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1143000"/>
          </a:xfrm>
        </p:spPr>
        <p:txBody>
          <a:bodyPr>
            <a:normAutofit/>
          </a:bodyPr>
          <a:lstStyle/>
          <a:p>
            <a:r>
              <a:rPr lang="en-US" b="1" dirty="0"/>
              <a:t>The Attitude of Faith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9060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determined and thoughtful attitude.</a:t>
            </a:r>
          </a:p>
          <a:p>
            <a:r>
              <a:rPr lang="en-US" dirty="0"/>
              <a:t>An attentive attitude – watching &amp; waiting.</a:t>
            </a:r>
          </a:p>
          <a:p>
            <a:r>
              <a:rPr lang="en-US" dirty="0"/>
              <a:t>A patient attitude – A solitary position if need be.</a:t>
            </a:r>
          </a:p>
          <a:p>
            <a:r>
              <a:rPr lang="en-US" dirty="0"/>
              <a:t>A humble and submissive frame of mind.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Seeing the vision by faith – </a:t>
            </a:r>
            <a:r>
              <a:rPr lang="en-US" i="1" dirty="0"/>
              <a:t>The just shall live by faith</a:t>
            </a:r>
          </a:p>
          <a:p>
            <a:r>
              <a:rPr lang="en-US" dirty="0"/>
              <a:t>Declaring the vision as certain:</a:t>
            </a:r>
          </a:p>
          <a:p>
            <a:pPr lvl="1"/>
            <a:r>
              <a:rPr lang="en-US" dirty="0"/>
              <a:t>Write it down for permanence and reference.</a:t>
            </a:r>
          </a:p>
          <a:p>
            <a:pPr lvl="1"/>
            <a:r>
              <a:rPr lang="en-US" dirty="0"/>
              <a:t>Make it </a:t>
            </a:r>
            <a:r>
              <a:rPr lang="en-US" b="1" i="1" dirty="0"/>
              <a:t>plain</a:t>
            </a:r>
            <a:r>
              <a:rPr lang="en-US" dirty="0"/>
              <a:t> that the </a:t>
            </a:r>
            <a:r>
              <a:rPr lang="en-US" b="1" dirty="0"/>
              <a:t>runner</a:t>
            </a:r>
            <a:r>
              <a:rPr lang="en-US" dirty="0"/>
              <a:t> may </a:t>
            </a:r>
            <a:r>
              <a:rPr lang="en-US" u="sng" dirty="0"/>
              <a:t>read</a:t>
            </a:r>
            <a:r>
              <a:rPr lang="en-US" dirty="0"/>
              <a:t> it.</a:t>
            </a:r>
          </a:p>
          <a:p>
            <a:pPr lvl="1"/>
            <a:r>
              <a:rPr lang="en-US" dirty="0"/>
              <a:t>Make it </a:t>
            </a:r>
            <a:r>
              <a:rPr lang="en-US" b="1" i="1" dirty="0"/>
              <a:t>practical</a:t>
            </a:r>
            <a:r>
              <a:rPr lang="en-US" dirty="0"/>
              <a:t> so that the </a:t>
            </a:r>
            <a:r>
              <a:rPr lang="en-US" b="1" dirty="0"/>
              <a:t>reader</a:t>
            </a:r>
            <a:r>
              <a:rPr lang="en-US" dirty="0"/>
              <a:t> may </a:t>
            </a:r>
            <a:r>
              <a:rPr lang="en-US" u="sng" dirty="0"/>
              <a:t>run</a:t>
            </a:r>
            <a:r>
              <a:rPr lang="en-US" dirty="0"/>
              <a:t> in response.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053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44C29-82A6-72C6-AA9F-03351AD19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76200"/>
            <a:ext cx="8915400" cy="1066800"/>
          </a:xfrm>
        </p:spPr>
        <p:txBody>
          <a:bodyPr/>
          <a:lstStyle/>
          <a:p>
            <a:r>
              <a:rPr lang="en-GB" b="1" dirty="0"/>
              <a:t>Jesus’ Teaching: Luke 17:1-4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357F4-EE8C-2D74-18A0-DEF8E6C5B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14401"/>
            <a:ext cx="9906000" cy="541020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Jesus told them to be on guard so that they would not cause any young believers in Him to stumble. </a:t>
            </a:r>
          </a:p>
          <a:p>
            <a:r>
              <a:rPr lang="en-GB" dirty="0"/>
              <a:t>Jesus said that if their brother sinned, they were to rebuke him and if he repented they were to forgive him, no matter how often the cycle was repeated. </a:t>
            </a:r>
          </a:p>
          <a:p>
            <a:r>
              <a:rPr lang="en-GB" dirty="0"/>
              <a:t>The disciples instantly realized that these were tough demands. To walk uprightly so as not to cause a new believer to stumble and to forgive someone who has wronged us are not automatic behaviours.</a:t>
            </a:r>
          </a:p>
          <a:p>
            <a:r>
              <a:rPr lang="en-GB" dirty="0"/>
              <a:t>Forgiveness especially is tough because our feelings are involved.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3552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1524000"/>
          </a:xfrm>
        </p:spPr>
        <p:txBody>
          <a:bodyPr>
            <a:normAutofit/>
          </a:bodyPr>
          <a:lstStyle/>
          <a:p>
            <a:r>
              <a:rPr lang="en-US" b="1" dirty="0"/>
              <a:t>The Results of Faith - </a:t>
            </a:r>
            <a:r>
              <a:rPr lang="en-GB" b="1" dirty="0"/>
              <a:t>Luke 17:5-10</a:t>
            </a:r>
            <a:br>
              <a:rPr lang="en-GB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906000" cy="53340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GB" sz="4000" i="1" baseline="30000" dirty="0"/>
              <a:t>5 </a:t>
            </a:r>
            <a:r>
              <a:rPr lang="en-GB" sz="4000" i="1" dirty="0"/>
              <a:t>The apostles said to the Lord, “Increase our faith!”</a:t>
            </a:r>
          </a:p>
          <a:p>
            <a:pPr marL="0" indent="0" algn="just">
              <a:buNone/>
            </a:pPr>
            <a:r>
              <a:rPr lang="en-GB" sz="4000" i="1" baseline="30000" dirty="0"/>
              <a:t>6 </a:t>
            </a:r>
            <a:r>
              <a:rPr lang="en-GB" sz="4000" i="1" dirty="0"/>
              <a:t>He replied, “If you have faith as small as a mustard seed, you can say to this mulberry tree, ‘Be uprooted and planted in the sea,’ and it will obey you.</a:t>
            </a:r>
          </a:p>
          <a:p>
            <a:pPr marL="0" indent="0" algn="just">
              <a:buNone/>
            </a:pPr>
            <a:r>
              <a:rPr lang="en-GB" sz="4000" i="1" baseline="30000" dirty="0"/>
              <a:t>7 </a:t>
            </a:r>
            <a:r>
              <a:rPr lang="en-GB" sz="4000" i="1" dirty="0"/>
              <a:t>“Suppose one of you has a servant </a:t>
            </a:r>
            <a:r>
              <a:rPr lang="en-GB" sz="4000" i="1" dirty="0" err="1"/>
              <a:t>plowing</a:t>
            </a:r>
            <a:r>
              <a:rPr lang="en-GB" sz="4000" i="1" dirty="0"/>
              <a:t> or looking after the sheep. Will he say to the servant when he comes in from the field, ‘Come along now and sit down to eat’? </a:t>
            </a:r>
            <a:r>
              <a:rPr lang="en-GB" sz="4000" i="1" baseline="30000" dirty="0"/>
              <a:t>8 </a:t>
            </a:r>
            <a:r>
              <a:rPr lang="en-GB" sz="4000" i="1" dirty="0"/>
              <a:t>Won’t he rather say, ‘Prepare my supper, get yourself ready and wait on me while I eat and drink; after that you may eat and drink’? </a:t>
            </a:r>
            <a:r>
              <a:rPr lang="en-GB" sz="4000" i="1" baseline="30000" dirty="0"/>
              <a:t>9 </a:t>
            </a:r>
            <a:r>
              <a:rPr lang="en-GB" sz="4000" i="1" dirty="0"/>
              <a:t>Will he thank the servant because he did what he was told to do? </a:t>
            </a:r>
            <a:r>
              <a:rPr lang="en-GB" sz="4000" i="1" baseline="30000" dirty="0"/>
              <a:t>10 </a:t>
            </a:r>
            <a:r>
              <a:rPr lang="en-GB" sz="4000" i="1" dirty="0"/>
              <a:t>So you also, when you have done everything you were told to do, should say, ‘We are unworthy servants; we have only done our duty.’”</a:t>
            </a:r>
          </a:p>
          <a:p>
            <a:pPr marL="0" indent="0">
              <a:buNone/>
            </a:pPr>
            <a:endParaRPr lang="en-GB" alt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4034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E7FD7-B4F1-22EE-6552-29D4B0A59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0"/>
            <a:ext cx="8915400" cy="990600"/>
          </a:xfrm>
        </p:spPr>
        <p:txBody>
          <a:bodyPr>
            <a:normAutofit/>
          </a:bodyPr>
          <a:lstStyle/>
          <a:p>
            <a:r>
              <a:rPr lang="en-US" b="1" dirty="0"/>
              <a:t>The Disciples’ Reaction: </a:t>
            </a:r>
            <a:r>
              <a:rPr lang="en-GB" b="1" dirty="0"/>
              <a:t>Luke 17:5-6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FD387-49D3-6BFA-50CD-3FC7A8FD5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90600"/>
            <a:ext cx="9906000" cy="5135567"/>
          </a:xfrm>
        </p:spPr>
        <p:txBody>
          <a:bodyPr>
            <a:normAutofit/>
          </a:bodyPr>
          <a:lstStyle/>
          <a:p>
            <a:r>
              <a:rPr lang="en-GB" dirty="0"/>
              <a:t>The disciples respond by asking the Lord to increase their faith (17:5). </a:t>
            </a:r>
          </a:p>
          <a:p>
            <a:r>
              <a:rPr lang="en-GB" dirty="0"/>
              <a:t>It was an honest request stemming from the right motives. They saw that if they wanted to fulfil these demands, they would need God’s strength.</a:t>
            </a:r>
          </a:p>
          <a:p>
            <a:r>
              <a:rPr lang="en-GB" dirty="0"/>
              <a:t>But Jesus’ answer (17:6) indicates that more faith is not really the issue. Faith is not measured by its quantity, but simply by its presence. A mustard seed sized faith will accomplish impossible things.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734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914400"/>
          </a:xfrm>
        </p:spPr>
        <p:txBody>
          <a:bodyPr/>
          <a:lstStyle/>
          <a:p>
            <a:r>
              <a:rPr lang="en-US" b="1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906000" cy="5211767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Occasion:  Ministers’ Appreciation Day</a:t>
            </a:r>
            <a:endParaRPr lang="en-US" dirty="0"/>
          </a:p>
          <a:p>
            <a:pPr marL="0" indent="0">
              <a:buNone/>
            </a:pPr>
            <a:endParaRPr lang="en-US" sz="2600" dirty="0"/>
          </a:p>
          <a:p>
            <a:r>
              <a:rPr lang="en-US" dirty="0"/>
              <a:t>Life is full of many challenges and difficult situations:</a:t>
            </a:r>
          </a:p>
          <a:p>
            <a:pPr lvl="1"/>
            <a:r>
              <a:rPr lang="en-US" dirty="0"/>
              <a:t> Loss of loved ones and breadwinners of families;</a:t>
            </a:r>
          </a:p>
          <a:p>
            <a:pPr lvl="1"/>
            <a:r>
              <a:rPr lang="en-US" dirty="0"/>
              <a:t> Loss of employment and business failures;</a:t>
            </a:r>
          </a:p>
          <a:p>
            <a:pPr lvl="1"/>
            <a:r>
              <a:rPr lang="en-US" dirty="0"/>
              <a:t> Fear of remaining single for life;</a:t>
            </a:r>
          </a:p>
          <a:p>
            <a:pPr lvl="1"/>
            <a:r>
              <a:rPr lang="en-US" dirty="0"/>
              <a:t> Problems in marriages – Childlessness ; Threat of Divorce.</a:t>
            </a:r>
          </a:p>
          <a:p>
            <a:pPr marL="457200" lvl="1" indent="0">
              <a:buNone/>
            </a:pPr>
            <a:endParaRPr lang="en-US" sz="2600" dirty="0"/>
          </a:p>
          <a:p>
            <a:r>
              <a:rPr lang="en-US" dirty="0"/>
              <a:t>It is for these uncertainties that we are being encouraged to: </a:t>
            </a:r>
            <a:r>
              <a:rPr lang="en-US" b="1" i="1" dirty="0"/>
              <a:t>“Have Faith in the Lord” </a:t>
            </a:r>
            <a:r>
              <a:rPr lang="en-US" dirty="0"/>
              <a:t>to help us out.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8262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5C3D0-8CD8-FA54-29D9-E8B03768A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Mustard Seed Faith</a:t>
            </a:r>
          </a:p>
        </p:txBody>
      </p:sp>
      <p:pic>
        <p:nvPicPr>
          <p:cNvPr id="5" name="Content Placeholder 4" descr="A close-up of a foot&#10;&#10;Description automatically generated with medium confidence">
            <a:extLst>
              <a:ext uri="{FF2B5EF4-FFF2-40B4-BE49-F238E27FC236}">
                <a16:creationId xmlns:a16="http://schemas.microsoft.com/office/drawing/2014/main" id="{EFC88328-BE2D-9CEB-E93E-5C3D3F0DCE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" y="1295400"/>
            <a:ext cx="8915400" cy="5105400"/>
          </a:xfrm>
        </p:spPr>
      </p:pic>
    </p:spTree>
    <p:extLst>
      <p:ext uri="{BB962C8B-B14F-4D97-AF65-F5344CB8AC3E}">
        <p14:creationId xmlns:p14="http://schemas.microsoft.com/office/powerpoint/2010/main" val="17759526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B57CE-F8BB-C075-1A6B-86D64F0E3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0"/>
            <a:ext cx="8915400" cy="1371600"/>
          </a:xfrm>
        </p:spPr>
        <p:txBody>
          <a:bodyPr/>
          <a:lstStyle/>
          <a:p>
            <a:r>
              <a:rPr lang="en-US" b="1" dirty="0"/>
              <a:t>The Disciples’ Reaction: </a:t>
            </a:r>
            <a:r>
              <a:rPr lang="en-GB" b="1" dirty="0"/>
              <a:t>Luke 17:7-10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1350F-19B1-DA8F-28D9-B0B872278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219201"/>
            <a:ext cx="8915400" cy="4906966"/>
          </a:xfrm>
        </p:spPr>
        <p:txBody>
          <a:bodyPr>
            <a:normAutofit/>
          </a:bodyPr>
          <a:lstStyle/>
          <a:p>
            <a:pPr algn="just"/>
            <a:r>
              <a:rPr lang="en-GB" dirty="0"/>
              <a:t>Jesus says the real need is for more obedience and humility. </a:t>
            </a:r>
          </a:p>
          <a:p>
            <a:pPr algn="just"/>
            <a:r>
              <a:rPr lang="en-GB" dirty="0"/>
              <a:t>We should view ourselves as God’s slaves who owe Him simple and unquestioning obedience. </a:t>
            </a:r>
          </a:p>
          <a:p>
            <a:pPr algn="just"/>
            <a:r>
              <a:rPr lang="en-GB" dirty="0"/>
              <a:t>When we have done what He requires, we should not get puffed up with pride in our great obedience, but should simply say, “We are unworthy slaves; we have done only that which we ought to have done.”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5828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1B366-F38F-A2CC-11A8-21C7A7E2A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Text&#10;&#10;Description automatically generated with medium confidence">
            <a:extLst>
              <a:ext uri="{FF2B5EF4-FFF2-40B4-BE49-F238E27FC236}">
                <a16:creationId xmlns:a16="http://schemas.microsoft.com/office/drawing/2014/main" id="{B8F44CC6-44CC-836A-417D-3006FFEAB8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" y="274638"/>
            <a:ext cx="8915399" cy="6308724"/>
          </a:xfrm>
        </p:spPr>
      </p:pic>
    </p:spTree>
    <p:extLst>
      <p:ext uri="{BB962C8B-B14F-4D97-AF65-F5344CB8AC3E}">
        <p14:creationId xmlns:p14="http://schemas.microsoft.com/office/powerpoint/2010/main" val="34376977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Results of Faith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906000" cy="5257800"/>
          </a:xfrm>
        </p:spPr>
        <p:txBody>
          <a:bodyPr>
            <a:normAutofit/>
          </a:bodyPr>
          <a:lstStyle/>
          <a:p>
            <a:r>
              <a:rPr lang="en-US" dirty="0"/>
              <a:t>Salvation by grace through Faith – Eph. 2:8, Rom 4:3;</a:t>
            </a:r>
          </a:p>
          <a:p>
            <a:r>
              <a:rPr lang="en-US" dirty="0"/>
              <a:t>Justification by Faith – Romans 5:1;</a:t>
            </a:r>
          </a:p>
          <a:p>
            <a:r>
              <a:rPr lang="en-US" dirty="0"/>
              <a:t>Sanctification by Faith – Acts 26:18.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Doing Exploits for the Lord – Hebrews 11:</a:t>
            </a:r>
          </a:p>
          <a:p>
            <a:pPr lvl="1"/>
            <a:r>
              <a:rPr lang="en-US" dirty="0"/>
              <a:t> Faith is the key that unlocks the power of God;</a:t>
            </a:r>
          </a:p>
          <a:p>
            <a:pPr lvl="1"/>
            <a:r>
              <a:rPr lang="en-US" dirty="0"/>
              <a:t> Faith is the antennae that accesses the resources of God.</a:t>
            </a:r>
          </a:p>
          <a:p>
            <a:r>
              <a:rPr lang="en-US" dirty="0"/>
              <a:t>Genuine faith in God will produce major results that will uproot and destroy competing loyalties.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7138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1"/>
            <a:ext cx="9906000" cy="47545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Faith is putting confidence in the Lord our God 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Faith is believing and acting on the Word of God. </a:t>
            </a:r>
          </a:p>
          <a:p>
            <a:endParaRPr lang="en-US" dirty="0"/>
          </a:p>
          <a:p>
            <a:r>
              <a:rPr lang="en-US" dirty="0"/>
              <a:t>The Word of God becomes effective in our lives only when we mix it with faith – Hebrews 4:2.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Let us have faith in the Triune God – the Creator, the Redeemer and Sustainer of our lives.</a:t>
            </a:r>
          </a:p>
        </p:txBody>
      </p:sp>
    </p:spTree>
    <p:extLst>
      <p:ext uri="{BB962C8B-B14F-4D97-AF65-F5344CB8AC3E}">
        <p14:creationId xmlns:p14="http://schemas.microsoft.com/office/powerpoint/2010/main" val="21806973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24113-EFA4-7424-79DD-18DAF7EA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/>
              <a:t>SONG: Great is Thy Faithfulness - 1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2F6EC-99C1-9A1F-BA87-C34144C3F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17638"/>
            <a:ext cx="9105900" cy="4983161"/>
          </a:xfrm>
        </p:spPr>
        <p:txBody>
          <a:bodyPr>
            <a:normAutofit fontScale="85000" lnSpcReduction="20000"/>
          </a:bodyPr>
          <a:lstStyle/>
          <a:p>
            <a:r>
              <a:rPr lang="en-GB" sz="3900" dirty="0"/>
              <a:t>Great is Thy faithfulness, O God my Father</a:t>
            </a:r>
            <a:br>
              <a:rPr lang="en-GB" sz="3900" dirty="0"/>
            </a:br>
            <a:r>
              <a:rPr lang="en-GB" sz="3900" dirty="0"/>
              <a:t>There is no shadow of turning with Thee</a:t>
            </a:r>
            <a:br>
              <a:rPr lang="en-GB" sz="3900" dirty="0"/>
            </a:br>
            <a:r>
              <a:rPr lang="en-GB" sz="3900" dirty="0"/>
              <a:t>Thou </a:t>
            </a:r>
            <a:r>
              <a:rPr lang="en-GB" sz="3900" dirty="0" err="1"/>
              <a:t>changest</a:t>
            </a:r>
            <a:r>
              <a:rPr lang="en-GB" sz="3900" dirty="0"/>
              <a:t> not, Thy compassions, they fail not</a:t>
            </a:r>
            <a:br>
              <a:rPr lang="en-GB" sz="3900" dirty="0"/>
            </a:br>
            <a:r>
              <a:rPr lang="en-GB" sz="3900" dirty="0"/>
              <a:t>As Thou hast been, Thou forever will be</a:t>
            </a:r>
            <a:br>
              <a:rPr lang="en-GB" sz="3900" dirty="0"/>
            </a:br>
            <a:endParaRPr lang="en-GB" sz="3900" dirty="0"/>
          </a:p>
          <a:p>
            <a:r>
              <a:rPr lang="en-GB" sz="3900" dirty="0"/>
              <a:t>Great is Thy faithfulness</a:t>
            </a:r>
            <a:br>
              <a:rPr lang="en-GB" sz="3900" dirty="0"/>
            </a:br>
            <a:r>
              <a:rPr lang="en-GB" sz="3900" dirty="0"/>
              <a:t>Great is Thy faithfulness</a:t>
            </a:r>
            <a:br>
              <a:rPr lang="en-GB" sz="3900" dirty="0"/>
            </a:br>
            <a:r>
              <a:rPr lang="en-GB" sz="3900" dirty="0"/>
              <a:t>Morning by morning new mercies I see</a:t>
            </a:r>
            <a:br>
              <a:rPr lang="en-GB" sz="3900" dirty="0"/>
            </a:br>
            <a:r>
              <a:rPr lang="en-GB" sz="3900" dirty="0"/>
              <a:t>All I have needed Thy hand hath provided</a:t>
            </a:r>
            <a:br>
              <a:rPr lang="en-GB" sz="3900" dirty="0"/>
            </a:br>
            <a:r>
              <a:rPr lang="en-GB" sz="3900" dirty="0"/>
              <a:t>Great is Thy faithfulness, Lord, unto me</a:t>
            </a:r>
            <a:br>
              <a:rPr lang="en-GB" dirty="0"/>
            </a:b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3914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4C22A-959D-FC10-90B4-769C7A205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SONG: Great is Thy Faithfulness - 2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68988-F9FF-EC0E-CB75-85158EB65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17638"/>
            <a:ext cx="9105900" cy="4983161"/>
          </a:xfrm>
        </p:spPr>
        <p:txBody>
          <a:bodyPr>
            <a:normAutofit fontScale="85000" lnSpcReduction="20000"/>
          </a:bodyPr>
          <a:lstStyle/>
          <a:p>
            <a:r>
              <a:rPr lang="en-GB" sz="3900" dirty="0"/>
              <a:t>Summer and winter and springtime and harvest</a:t>
            </a:r>
            <a:br>
              <a:rPr lang="en-GB" sz="3900" dirty="0"/>
            </a:br>
            <a:r>
              <a:rPr lang="en-GB" sz="3900" dirty="0"/>
              <a:t>Sun, moon and stars in their courses above</a:t>
            </a:r>
            <a:br>
              <a:rPr lang="en-GB" sz="3900" dirty="0"/>
            </a:br>
            <a:r>
              <a:rPr lang="en-GB" sz="3900" dirty="0"/>
              <a:t>Join with all nature in manifold witness</a:t>
            </a:r>
            <a:br>
              <a:rPr lang="en-GB" sz="3900" dirty="0"/>
            </a:br>
            <a:r>
              <a:rPr lang="en-GB" sz="3900" dirty="0"/>
              <a:t>To Thy great faithfulness, mercy and love</a:t>
            </a:r>
            <a:br>
              <a:rPr lang="en-GB" sz="3900" dirty="0"/>
            </a:br>
            <a:endParaRPr lang="en-GB" sz="3900" dirty="0"/>
          </a:p>
          <a:p>
            <a:r>
              <a:rPr lang="en-GB" sz="3900" dirty="0"/>
              <a:t>Great is Thy faithfulness</a:t>
            </a:r>
            <a:br>
              <a:rPr lang="en-GB" sz="3900" dirty="0"/>
            </a:br>
            <a:r>
              <a:rPr lang="en-GB" sz="3900" dirty="0"/>
              <a:t>Great is Thy faithfulness</a:t>
            </a:r>
            <a:br>
              <a:rPr lang="en-GB" sz="3900" dirty="0"/>
            </a:br>
            <a:r>
              <a:rPr lang="en-GB" sz="3900" dirty="0"/>
              <a:t>Morning by morning new mercies I see</a:t>
            </a:r>
            <a:br>
              <a:rPr lang="en-GB" sz="3900" dirty="0"/>
            </a:br>
            <a:r>
              <a:rPr lang="en-GB" sz="3900" dirty="0"/>
              <a:t>All I have needed Thy hand hath provided</a:t>
            </a:r>
            <a:br>
              <a:rPr lang="en-GB" sz="3900" dirty="0"/>
            </a:br>
            <a:r>
              <a:rPr lang="en-GB" sz="3900" dirty="0"/>
              <a:t>Great is Thy faithfulness, Lord, unto me</a:t>
            </a:r>
            <a:br>
              <a:rPr lang="en-GB" dirty="0"/>
            </a:b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9650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6F4AC-4507-62BE-546A-A76484073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90600"/>
          </a:xfrm>
        </p:spPr>
        <p:txBody>
          <a:bodyPr/>
          <a:lstStyle/>
          <a:p>
            <a:r>
              <a:rPr lang="en-US" sz="4400" b="1" dirty="0"/>
              <a:t>SONG: Great is Thy Faithfulness - 3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5D381-0BB3-B799-75BC-F70D13AC9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9296400" cy="5029199"/>
          </a:xfrm>
        </p:spPr>
        <p:txBody>
          <a:bodyPr>
            <a:normAutofit fontScale="85000" lnSpcReduction="20000"/>
          </a:bodyPr>
          <a:lstStyle/>
          <a:p>
            <a:r>
              <a:rPr lang="en-GB" sz="3900" dirty="0"/>
              <a:t>Pardon for sin and a peace that </a:t>
            </a:r>
            <a:r>
              <a:rPr lang="en-GB" sz="3900" dirty="0" err="1"/>
              <a:t>endureth</a:t>
            </a:r>
            <a:br>
              <a:rPr lang="en-GB" sz="3900" dirty="0"/>
            </a:br>
            <a:r>
              <a:rPr lang="en-GB" sz="3900" dirty="0"/>
              <a:t>Thine own dear presence to cheer and to guide</a:t>
            </a:r>
            <a:br>
              <a:rPr lang="en-GB" sz="3900" dirty="0"/>
            </a:br>
            <a:r>
              <a:rPr lang="en-GB" sz="3900" dirty="0"/>
              <a:t>Strength for today and bright hope for tomorrow</a:t>
            </a:r>
            <a:br>
              <a:rPr lang="en-GB" sz="3900" dirty="0"/>
            </a:br>
            <a:r>
              <a:rPr lang="en-GB" sz="3900" dirty="0"/>
              <a:t>Blessings all mine with 10,000 beside</a:t>
            </a:r>
            <a:br>
              <a:rPr lang="en-GB" sz="3900" dirty="0"/>
            </a:br>
            <a:endParaRPr lang="en-GB" sz="3900" dirty="0"/>
          </a:p>
          <a:p>
            <a:r>
              <a:rPr lang="en-GB" sz="3900" dirty="0"/>
              <a:t>Great is Thy faithfulness</a:t>
            </a:r>
            <a:br>
              <a:rPr lang="en-GB" sz="3900" dirty="0"/>
            </a:br>
            <a:r>
              <a:rPr lang="en-GB" sz="3900" dirty="0"/>
              <a:t>Great is Thy faithfulness</a:t>
            </a:r>
            <a:br>
              <a:rPr lang="en-GB" sz="3900" dirty="0"/>
            </a:br>
            <a:r>
              <a:rPr lang="en-GB" sz="3900" dirty="0"/>
              <a:t>Morning by morning new mercies I see</a:t>
            </a:r>
            <a:br>
              <a:rPr lang="en-GB" sz="3900" dirty="0"/>
            </a:br>
            <a:r>
              <a:rPr lang="en-GB" sz="3900" dirty="0"/>
              <a:t>All I have needed Thy hand hath provided</a:t>
            </a:r>
            <a:br>
              <a:rPr lang="en-GB" sz="3900" dirty="0"/>
            </a:br>
            <a:r>
              <a:rPr lang="en-GB" sz="3900" dirty="0"/>
              <a:t>Great is Thy faithfulness</a:t>
            </a:r>
            <a:br>
              <a:rPr lang="en-GB" sz="3900" dirty="0"/>
            </a:br>
            <a:r>
              <a:rPr lang="en-GB" sz="3900" dirty="0"/>
              <a:t>Great is Thy faithfulness</a:t>
            </a:r>
            <a:br>
              <a:rPr lang="en-GB" sz="3900" dirty="0"/>
            </a:br>
            <a:r>
              <a:rPr lang="en-GB" sz="3900" dirty="0"/>
              <a:t>Great is Thy faithfulness, Lord, unto 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794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1295400"/>
          </a:xfrm>
        </p:spPr>
        <p:txBody>
          <a:bodyPr/>
          <a:lstStyle/>
          <a:p>
            <a:r>
              <a:rPr lang="en-US" b="1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1"/>
            <a:ext cx="9906000" cy="4830766"/>
          </a:xfrm>
        </p:spPr>
        <p:txBody>
          <a:bodyPr/>
          <a:lstStyle/>
          <a:p>
            <a:r>
              <a:rPr lang="en-US" dirty="0"/>
              <a:t>What is Faith?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Why and when Do We Need Faith?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 Do We Obtain Faith?</a:t>
            </a:r>
          </a:p>
          <a:p>
            <a:endParaRPr lang="en-US" dirty="0"/>
          </a:p>
          <a:p>
            <a:r>
              <a:rPr lang="en-US" dirty="0"/>
              <a:t>How do We Show our Living Faith?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72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FFD8B-812C-66ED-41F0-7BC4A4889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picture containing text&#10;&#10;Description automatically generated">
            <a:extLst>
              <a:ext uri="{FF2B5EF4-FFF2-40B4-BE49-F238E27FC236}">
                <a16:creationId xmlns:a16="http://schemas.microsoft.com/office/drawing/2014/main" id="{6B8F1D98-4ED5-F8B0-AC83-93AC669245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" y="1417638"/>
            <a:ext cx="8915400" cy="5287962"/>
          </a:xfrm>
        </p:spPr>
      </p:pic>
    </p:spTree>
    <p:extLst>
      <p:ext uri="{BB962C8B-B14F-4D97-AF65-F5344CB8AC3E}">
        <p14:creationId xmlns:p14="http://schemas.microsoft.com/office/powerpoint/2010/main" val="2330428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1200" dirty="0">
                <a:solidFill>
                  <a:schemeClr val="tx1"/>
                </a:solidFill>
                <a:effectLst/>
              </a:rPr>
              <a:t>What is Faith?</a:t>
            </a:r>
            <a:endParaRPr lang="en-US" sz="4400" b="1" dirty="0">
              <a:effectLst/>
            </a:endParaRP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906000" cy="54102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sz="5800" b="1" dirty="0"/>
              <a:t>Dictionary:</a:t>
            </a:r>
            <a:r>
              <a:rPr lang="en-US" sz="5800" i="1" dirty="0"/>
              <a:t> </a:t>
            </a:r>
          </a:p>
          <a:p>
            <a:pPr lvl="1" algn="just"/>
            <a:r>
              <a:rPr lang="en-GB" sz="5100" i="1" dirty="0"/>
              <a:t>Belief in a declaration by another based on testimony.</a:t>
            </a:r>
          </a:p>
          <a:p>
            <a:pPr lvl="1" algn="just"/>
            <a:r>
              <a:rPr lang="en-US" sz="5100" i="1" dirty="0"/>
              <a:t>Belief, trust, loyalty to a creed or religion.</a:t>
            </a:r>
          </a:p>
          <a:p>
            <a:pPr marL="0" indent="0" algn="just">
              <a:buNone/>
            </a:pPr>
            <a:endParaRPr lang="en-US" sz="3800" dirty="0"/>
          </a:p>
          <a:p>
            <a:pPr algn="just"/>
            <a:r>
              <a:rPr lang="en-US" sz="5800" b="1" dirty="0"/>
              <a:t>Bible: </a:t>
            </a:r>
            <a:r>
              <a:rPr lang="en-US" sz="5800" i="1" dirty="0"/>
              <a:t>Faith is the substance of things hoped for, the evidence of things not seen – </a:t>
            </a:r>
            <a:r>
              <a:rPr lang="en-US" sz="5800" b="1" i="1" dirty="0"/>
              <a:t>Hebrews 11:1 -&gt;</a:t>
            </a:r>
          </a:p>
          <a:p>
            <a:pPr marL="0" indent="0" algn="just">
              <a:buNone/>
            </a:pPr>
            <a:endParaRPr lang="en-US" b="1" i="1" dirty="0"/>
          </a:p>
          <a:p>
            <a:pPr lvl="1" algn="just"/>
            <a:r>
              <a:rPr lang="en-GB" sz="4500" dirty="0"/>
              <a:t>The </a:t>
            </a:r>
            <a:r>
              <a:rPr lang="en-GB" sz="4500" b="1" dirty="0"/>
              <a:t>belief</a:t>
            </a:r>
            <a:r>
              <a:rPr lang="en-GB" sz="4500" dirty="0"/>
              <a:t> in the facts and truth of the scriptures about the person and work of Christ which makes one a true Christian.</a:t>
            </a:r>
          </a:p>
          <a:p>
            <a:pPr lvl="1" algn="just"/>
            <a:r>
              <a:rPr lang="en-US" sz="4500" b="1" dirty="0"/>
              <a:t>Confidence</a:t>
            </a:r>
            <a:r>
              <a:rPr lang="en-US" sz="4500" dirty="0"/>
              <a:t> in the trustworthiness of Christ, regardless of current emotions or experiences.</a:t>
            </a:r>
          </a:p>
          <a:p>
            <a:pPr lvl="1" algn="just"/>
            <a:r>
              <a:rPr lang="en-US" sz="4500" b="1" dirty="0"/>
              <a:t>Complete trust </a:t>
            </a:r>
            <a:r>
              <a:rPr lang="en-US" sz="4500" dirty="0"/>
              <a:t>in and total obedience to God.</a:t>
            </a:r>
          </a:p>
          <a:p>
            <a:pPr marL="400050" lvl="1" indent="0" algn="just">
              <a:buNone/>
            </a:pPr>
            <a:endParaRPr lang="en-US" sz="4700" dirty="0"/>
          </a:p>
        </p:txBody>
      </p:sp>
    </p:spTree>
    <p:extLst>
      <p:ext uri="{BB962C8B-B14F-4D97-AF65-F5344CB8AC3E}">
        <p14:creationId xmlns:p14="http://schemas.microsoft.com/office/powerpoint/2010/main" val="2781657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Do We Need Faith?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906000" cy="4800600"/>
          </a:xfrm>
        </p:spPr>
        <p:txBody>
          <a:bodyPr>
            <a:normAutofit/>
          </a:bodyPr>
          <a:lstStyle/>
          <a:p>
            <a:r>
              <a:rPr lang="en-US" dirty="0"/>
              <a:t>Faith enables human beings to please God - Heb. 11:6 – </a:t>
            </a:r>
            <a:r>
              <a:rPr lang="en-US" i="1" dirty="0"/>
              <a:t>“ But without faith, it is impossible to please God.  Those who come to God must believe that He exists, and that he rewards those who diligently seek him”</a:t>
            </a:r>
          </a:p>
          <a:p>
            <a:pPr marL="0" indent="0">
              <a:buNone/>
            </a:pPr>
            <a:endParaRPr lang="en-US" i="1" dirty="0"/>
          </a:p>
          <a:p>
            <a:r>
              <a:rPr lang="en-US" dirty="0"/>
              <a:t>Faith in God is necessary for our salvation.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We cannot relate with the invisible God without faith.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155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0"/>
            <a:ext cx="8915400" cy="914400"/>
          </a:xfrm>
        </p:spPr>
        <p:txBody>
          <a:bodyPr/>
          <a:lstStyle/>
          <a:p>
            <a:r>
              <a:rPr lang="en-US" b="1" dirty="0"/>
              <a:t>When Do We Need Faith?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906000" cy="5105400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/>
              <a:t> In our daily walk with the Lord</a:t>
            </a:r>
          </a:p>
          <a:p>
            <a:r>
              <a:rPr lang="en-US" dirty="0"/>
              <a:t>Without faith we cannot please God – Hebrews 11:6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/>
              <a:t>In moments of difficulty and despair - </a:t>
            </a:r>
            <a:r>
              <a:rPr lang="en-GB" altLang="en-US" b="1" dirty="0"/>
              <a:t>Isaiah 35:3-7 </a:t>
            </a:r>
          </a:p>
          <a:p>
            <a:r>
              <a:rPr lang="en-GB" altLang="en-US" sz="3400" dirty="0"/>
              <a:t>There was serious moral and spiritual decadence in Israel.</a:t>
            </a:r>
          </a:p>
          <a:p>
            <a:r>
              <a:rPr lang="en-GB" altLang="en-US" sz="3400" dirty="0"/>
              <a:t>Israel/Judah indulged in pagan worship.</a:t>
            </a:r>
          </a:p>
          <a:p>
            <a:r>
              <a:rPr lang="en-GB" altLang="en-US" sz="3400" dirty="0"/>
              <a:t>They violated God’s covenant with them.</a:t>
            </a:r>
          </a:p>
          <a:p>
            <a:r>
              <a:rPr lang="en-GB" altLang="en-US" sz="3400" dirty="0"/>
              <a:t>God’s judgement came upon them and both Judah and Israel were captured by their enemies and exiled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158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84"/>
            <a:ext cx="9906000" cy="1110916"/>
          </a:xfrm>
        </p:spPr>
        <p:txBody>
          <a:bodyPr/>
          <a:lstStyle/>
          <a:p>
            <a:r>
              <a:rPr lang="en-US" b="1" dirty="0"/>
              <a:t>God’s Message of Hope to Israel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906000" cy="4983167"/>
          </a:xfrm>
        </p:spPr>
        <p:txBody>
          <a:bodyPr>
            <a:normAutofit/>
          </a:bodyPr>
          <a:lstStyle/>
          <a:p>
            <a:r>
              <a:rPr lang="en-GB" altLang="en-US" dirty="0"/>
              <a:t>Strengthen the weak hands and the feeble knees. </a:t>
            </a:r>
          </a:p>
          <a:p>
            <a:r>
              <a:rPr lang="en-GB" altLang="en-US" dirty="0"/>
              <a:t>Say to the fearful hearted, be strong do not fear. </a:t>
            </a:r>
          </a:p>
          <a:p>
            <a:r>
              <a:rPr lang="en-GB" altLang="en-US" dirty="0"/>
              <a:t>God promised to come with vengeance to save and heal the blind, deaf, lame and also to restore.</a:t>
            </a:r>
          </a:p>
          <a:p>
            <a:pPr marL="0" indent="0">
              <a:buNone/>
            </a:pPr>
            <a:endParaRPr lang="en-GB" altLang="en-US" dirty="0"/>
          </a:p>
          <a:p>
            <a:r>
              <a:rPr lang="en-GB" altLang="en-US" b="1" dirty="0"/>
              <a:t>Note: </a:t>
            </a:r>
            <a:r>
              <a:rPr lang="en-GB" altLang="en-US" dirty="0"/>
              <a:t>Isaiah’s prophesy was intended to lay a basis for hope for the faithful remnant of Israel.</a:t>
            </a:r>
          </a:p>
          <a:p>
            <a:pPr lvl="1"/>
            <a:r>
              <a:rPr lang="en-GB" altLang="en-US" dirty="0"/>
              <a:t>How can a hopeless people in captivity believe this prophecy?</a:t>
            </a:r>
          </a:p>
          <a:p>
            <a:pPr lvl="1"/>
            <a:r>
              <a:rPr lang="en-GB" altLang="en-US" dirty="0"/>
              <a:t>They must have faith in the lord.</a:t>
            </a:r>
          </a:p>
        </p:txBody>
      </p:sp>
    </p:spTree>
    <p:extLst>
      <p:ext uri="{BB962C8B-B14F-4D97-AF65-F5344CB8AC3E}">
        <p14:creationId xmlns:p14="http://schemas.microsoft.com/office/powerpoint/2010/main" val="3057601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1143000"/>
          </a:xfrm>
        </p:spPr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1200" dirty="0">
                <a:solidFill>
                  <a:schemeClr val="tx1"/>
                </a:solidFill>
                <a:effectLst/>
              </a:rPr>
              <a:t>Where Do We Obtain Faith </a:t>
            </a:r>
            <a:r>
              <a:rPr lang="en-US" sz="4400" b="1" kern="1200" baseline="0" dirty="0">
                <a:solidFill>
                  <a:schemeClr val="tx1"/>
                </a:solidFill>
                <a:effectLst/>
              </a:rPr>
              <a:t>From?</a:t>
            </a:r>
            <a:endParaRPr lang="en-US" sz="4400" b="1" dirty="0">
              <a:effectLst/>
            </a:endParaRP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906000" cy="541020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The Divine Side: </a:t>
            </a:r>
            <a:r>
              <a:rPr lang="en-US" dirty="0"/>
              <a:t>Faith is a gift from the Triune God: </a:t>
            </a:r>
          </a:p>
          <a:p>
            <a:pPr lvl="1"/>
            <a:r>
              <a:rPr lang="en-US" sz="3000" b="1" dirty="0"/>
              <a:t>Rom 12:3 </a:t>
            </a:r>
            <a:r>
              <a:rPr lang="en-US" sz="3000" dirty="0"/>
              <a:t>– </a:t>
            </a:r>
            <a:r>
              <a:rPr lang="en-US" sz="3000" i="1" dirty="0"/>
              <a:t>“Think of yourself with sober judgment, according to the faith God has given to each of you”</a:t>
            </a:r>
          </a:p>
          <a:p>
            <a:pPr lvl="1"/>
            <a:r>
              <a:rPr lang="en-US" sz="3000" b="1" i="1" dirty="0"/>
              <a:t>Heb. 12:2 </a:t>
            </a:r>
            <a:r>
              <a:rPr lang="en-US" sz="3000" i="1" dirty="0"/>
              <a:t>– “ Looking unto Jesus, the author and finisher of our faith …”</a:t>
            </a:r>
          </a:p>
          <a:p>
            <a:pPr marL="457200" lvl="1" indent="0">
              <a:buNone/>
            </a:pPr>
            <a:endParaRPr lang="en-US" b="1" dirty="0"/>
          </a:p>
          <a:p>
            <a:r>
              <a:rPr lang="en-US" b="1" dirty="0"/>
              <a:t>The Human Side: </a:t>
            </a:r>
            <a:r>
              <a:rPr lang="en-US" dirty="0"/>
              <a:t>Faith is built upon: </a:t>
            </a:r>
            <a:r>
              <a:rPr lang="en-US" b="1" dirty="0"/>
              <a:t>Romans 10:17 </a:t>
            </a:r>
            <a:r>
              <a:rPr lang="en-US" dirty="0"/>
              <a:t>– </a:t>
            </a:r>
            <a:r>
              <a:rPr lang="en-US" i="1" dirty="0"/>
              <a:t>Faith comes by hearing, and hearing by the word of God. </a:t>
            </a:r>
          </a:p>
          <a:p>
            <a:pPr lvl="1"/>
            <a:r>
              <a:rPr lang="en-US" dirty="0"/>
              <a:t>Hearing, studying, memorizing, meditating.</a:t>
            </a:r>
          </a:p>
          <a:p>
            <a:r>
              <a:rPr lang="en-US" dirty="0"/>
              <a:t>Faith in God can be imparted to others: </a:t>
            </a:r>
            <a:r>
              <a:rPr lang="en-US" b="1" dirty="0"/>
              <a:t>2 Tim 1:5-8</a:t>
            </a:r>
            <a:endParaRPr lang="en-US" dirty="0"/>
          </a:p>
          <a:p>
            <a:pPr lvl="1"/>
            <a:r>
              <a:rPr lang="en-US" dirty="0"/>
              <a:t> Lois (</a:t>
            </a:r>
            <a:r>
              <a:rPr lang="en-US" b="1" dirty="0"/>
              <a:t>Grandma</a:t>
            </a:r>
            <a:r>
              <a:rPr lang="en-US" dirty="0"/>
              <a:t>) -&gt; Eunice (</a:t>
            </a:r>
            <a:r>
              <a:rPr lang="en-US" b="1" dirty="0"/>
              <a:t>Mother</a:t>
            </a:r>
            <a:r>
              <a:rPr lang="en-US" dirty="0"/>
              <a:t>) -&gt; Timothy (</a:t>
            </a:r>
            <a:r>
              <a:rPr lang="en-US" b="1" dirty="0"/>
              <a:t>Child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843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2388</TotalTime>
  <Words>2018</Words>
  <Application>Microsoft Office PowerPoint</Application>
  <PresentationFormat>A4 Paper (210x297 mm)</PresentationFormat>
  <Paragraphs>166</Paragraphs>
  <Slides>27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HAVE FAITH IN THE LORD (Lamentations 3:19-26; 2Tim.1:1-14; Luke 17:5-10) </vt:lpstr>
      <vt:lpstr>Introduction</vt:lpstr>
      <vt:lpstr>Outline</vt:lpstr>
      <vt:lpstr>PowerPoint Presentation</vt:lpstr>
      <vt:lpstr>What is Faith? </vt:lpstr>
      <vt:lpstr>Why Do We Need Faith?</vt:lpstr>
      <vt:lpstr>When Do We Need Faith?</vt:lpstr>
      <vt:lpstr>God’s Message of Hope to Israel</vt:lpstr>
      <vt:lpstr>Where Do We Obtain Faith From? </vt:lpstr>
      <vt:lpstr>The Two Kinds Of Faith: James 2: 14-17 </vt:lpstr>
      <vt:lpstr>Lamentations 3:19-26  </vt:lpstr>
      <vt:lpstr>God’s Unfailing Faithfulness Lamentations 3:19-26</vt:lpstr>
      <vt:lpstr>Lesson about Love &amp;Life</vt:lpstr>
      <vt:lpstr>V. 23b A Lesson about the Lord</vt:lpstr>
      <vt:lpstr>2 Timothy 1:1-14</vt:lpstr>
      <vt:lpstr>The Attitude of Faith</vt:lpstr>
      <vt:lpstr>Jesus’ Teaching: Luke 17:1-4</vt:lpstr>
      <vt:lpstr>The Results of Faith - Luke 17:5-10 </vt:lpstr>
      <vt:lpstr>The Disciples’ Reaction: Luke 17:5-6</vt:lpstr>
      <vt:lpstr>Mustard Seed Faith</vt:lpstr>
      <vt:lpstr>The Disciples’ Reaction: Luke 17:7-10</vt:lpstr>
      <vt:lpstr>PowerPoint Presentation</vt:lpstr>
      <vt:lpstr>Results of Faith</vt:lpstr>
      <vt:lpstr>Conclusion</vt:lpstr>
      <vt:lpstr>SONG: Great is Thy Faithfulness - 1</vt:lpstr>
      <vt:lpstr>SONG: Great is Thy Faithfulness - 2</vt:lpstr>
      <vt:lpstr>SONG: Great is Thy Faithfulness - 3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Have Faith In the Lord</dc:title>
  <dc:creator>RLG</dc:creator>
  <cp:lastModifiedBy>Julia Aryee-Atta</cp:lastModifiedBy>
  <cp:revision>127</cp:revision>
  <cp:lastPrinted>2022-09-14T10:45:01Z</cp:lastPrinted>
  <dcterms:created xsi:type="dcterms:W3CDTF">2013-10-04T09:53:18Z</dcterms:created>
  <dcterms:modified xsi:type="dcterms:W3CDTF">2022-10-01T16:53:22Z</dcterms:modified>
</cp:coreProperties>
</file>