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7" r:id="rId4"/>
    <p:sldId id="274" r:id="rId5"/>
    <p:sldId id="278" r:id="rId6"/>
    <p:sldId id="275" r:id="rId7"/>
    <p:sldId id="279" r:id="rId8"/>
    <p:sldId id="276" r:id="rId9"/>
    <p:sldId id="267" r:id="rId10"/>
    <p:sldId id="272" r:id="rId11"/>
    <p:sldId id="257" r:id="rId12"/>
    <p:sldId id="258" r:id="rId13"/>
    <p:sldId id="259" r:id="rId14"/>
    <p:sldId id="26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39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9CEB7-5FB9-8054-B493-8DE669B54B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0785E3-74BA-ACF3-C8E6-7F96E1CB53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09B98B-FDAB-99C8-F67C-9650C5F0EDDB}"/>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5" name="Footer Placeholder 4">
            <a:extLst>
              <a:ext uri="{FF2B5EF4-FFF2-40B4-BE49-F238E27FC236}">
                <a16:creationId xmlns:a16="http://schemas.microsoft.com/office/drawing/2014/main" id="{85258C55-0E6E-DA4E-0DC4-19A8DD922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15FC4-273C-C0C7-3EE3-8D9534AF06A0}"/>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3398649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02236-3768-29C0-41D7-865BE36B51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C9750A-33FB-0E2C-5F29-B6DB200845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59B396-2252-0FE3-8297-2301AB55A281}"/>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5" name="Footer Placeholder 4">
            <a:extLst>
              <a:ext uri="{FF2B5EF4-FFF2-40B4-BE49-F238E27FC236}">
                <a16:creationId xmlns:a16="http://schemas.microsoft.com/office/drawing/2014/main" id="{52421D09-826E-3B2A-AF8F-D783D3CE6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3ECB4-76B8-4839-8AB0-3B1E6A9BD058}"/>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364440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426EA6-EF2B-AFDF-CAC2-08CB976BF2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FFB385-4F11-EC89-E242-F1534D1D30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9B3C4-C825-4A86-6D6F-1E31ABAFA374}"/>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5" name="Footer Placeholder 4">
            <a:extLst>
              <a:ext uri="{FF2B5EF4-FFF2-40B4-BE49-F238E27FC236}">
                <a16:creationId xmlns:a16="http://schemas.microsoft.com/office/drawing/2014/main" id="{71310ECA-6B51-B1D9-49F8-2A29FE7F33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90009-E179-F4D1-B1F2-B86EA41EFDB0}"/>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115526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67874-2273-0CC5-DDCB-C47F92EE45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9B5F43-C20C-3E68-22F9-542F7E01E7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E8C8B-6C5B-820D-1EDF-853ED37AE2A3}"/>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5" name="Footer Placeholder 4">
            <a:extLst>
              <a:ext uri="{FF2B5EF4-FFF2-40B4-BE49-F238E27FC236}">
                <a16:creationId xmlns:a16="http://schemas.microsoft.com/office/drawing/2014/main" id="{A2BB5B97-48B5-ED0B-47EE-627819553B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78353B-1DAC-4B2A-85D9-26DCA12743B1}"/>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1480462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04EB-7B4F-771F-B5A7-46B3E74360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6FB59A-5952-FBD4-8C32-24F2385A7D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85C3D3-DF4B-803F-E885-B66134DBD547}"/>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5" name="Footer Placeholder 4">
            <a:extLst>
              <a:ext uri="{FF2B5EF4-FFF2-40B4-BE49-F238E27FC236}">
                <a16:creationId xmlns:a16="http://schemas.microsoft.com/office/drawing/2014/main" id="{0D7B109A-CE53-902D-6BE4-9C583395C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1390E8-C65A-09FA-3E79-84A75D7BE79C}"/>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3430961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03054-1B51-1BF8-3888-9B5F4EEBD7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7670B4-3C8E-5FF6-841D-C64E054805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6541F0-0E7B-708B-EB92-1B9D715F0E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240F5F-3CB6-D88E-C2A5-4B278CFA40E9}"/>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6" name="Footer Placeholder 5">
            <a:extLst>
              <a:ext uri="{FF2B5EF4-FFF2-40B4-BE49-F238E27FC236}">
                <a16:creationId xmlns:a16="http://schemas.microsoft.com/office/drawing/2014/main" id="{9277AA47-39AD-0AB9-E258-FE901A69A5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F3C0CA-8EA3-152D-0D5B-828116D36561}"/>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246710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3C445-A983-3990-AA05-4467574590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43146C-D5B0-7F80-FCE6-9F02F8D118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362E61-07D8-E93B-8FCC-9CD45B2558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D2F421-A4E7-A371-ECA1-502A90EF31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FECD16-1612-C7D4-4314-E2C29DB5BF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AAC8F6-4EAF-CDA6-ECCF-616DF355BEA6}"/>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8" name="Footer Placeholder 7">
            <a:extLst>
              <a:ext uri="{FF2B5EF4-FFF2-40B4-BE49-F238E27FC236}">
                <a16:creationId xmlns:a16="http://schemas.microsoft.com/office/drawing/2014/main" id="{A71AAF7F-5C23-0921-5CCA-8896433B3D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9948DC-19BF-F65B-B938-F3C47936924A}"/>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907743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6129-7802-3A9C-6581-FB012EA71F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67DEC7-EBCD-291C-1F77-231FB68F4DD3}"/>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4" name="Footer Placeholder 3">
            <a:extLst>
              <a:ext uri="{FF2B5EF4-FFF2-40B4-BE49-F238E27FC236}">
                <a16:creationId xmlns:a16="http://schemas.microsoft.com/office/drawing/2014/main" id="{750CCC53-1EF7-6CFF-4898-5FE5B468A5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09E77-971C-435C-1745-48DFE938F02C}"/>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114458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C96295-2C1B-1CE6-7713-C590C805F522}"/>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3" name="Footer Placeholder 2">
            <a:extLst>
              <a:ext uri="{FF2B5EF4-FFF2-40B4-BE49-F238E27FC236}">
                <a16:creationId xmlns:a16="http://schemas.microsoft.com/office/drawing/2014/main" id="{6AACA303-FA79-83CB-5336-7188AAC793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B781D8-9BDD-A18A-3BF4-B6BF366BA4E8}"/>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3425859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8F463-A64B-468D-A826-353F4D5ACA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BD36D3-E1C5-D089-14AC-2893D0D4E5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9F5222-4EFA-37C3-D5A4-B89E662F76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54B07F-0153-D772-047E-C063AB4D012E}"/>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6" name="Footer Placeholder 5">
            <a:extLst>
              <a:ext uri="{FF2B5EF4-FFF2-40B4-BE49-F238E27FC236}">
                <a16:creationId xmlns:a16="http://schemas.microsoft.com/office/drawing/2014/main" id="{77F253B4-DEB3-BA4D-95E2-86D8FB6807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B21A9-E401-D7F2-6027-669E9F2641AD}"/>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4040240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5A58-8259-E53E-3534-D4E5D71690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F33A62-2429-88F6-51FC-407DD62E61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C87C2C-777F-721F-878B-0477D170D0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42CEE9-3AB7-9B66-FC45-38974874952F}"/>
              </a:ext>
            </a:extLst>
          </p:cNvPr>
          <p:cNvSpPr>
            <a:spLocks noGrp="1"/>
          </p:cNvSpPr>
          <p:nvPr>
            <p:ph type="dt" sz="half" idx="10"/>
          </p:nvPr>
        </p:nvSpPr>
        <p:spPr/>
        <p:txBody>
          <a:bodyPr/>
          <a:lstStyle/>
          <a:p>
            <a:fld id="{26E6ED48-66C5-4F78-AD2A-F158E6A88908}" type="datetimeFigureOut">
              <a:rPr lang="en-US" smtClean="0"/>
              <a:t>8/21/2022</a:t>
            </a:fld>
            <a:endParaRPr lang="en-US"/>
          </a:p>
        </p:txBody>
      </p:sp>
      <p:sp>
        <p:nvSpPr>
          <p:cNvPr id="6" name="Footer Placeholder 5">
            <a:extLst>
              <a:ext uri="{FF2B5EF4-FFF2-40B4-BE49-F238E27FC236}">
                <a16:creationId xmlns:a16="http://schemas.microsoft.com/office/drawing/2014/main" id="{2F872559-4C0E-F605-C455-AE6213C4B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0B7DD6-6AFF-043A-BE7E-6FB48CCAB5E5}"/>
              </a:ext>
            </a:extLst>
          </p:cNvPr>
          <p:cNvSpPr>
            <a:spLocks noGrp="1"/>
          </p:cNvSpPr>
          <p:nvPr>
            <p:ph type="sldNum" sz="quarter" idx="12"/>
          </p:nvPr>
        </p:nvSpPr>
        <p:spPr/>
        <p:txBody>
          <a:bodyPr/>
          <a:lstStyle/>
          <a:p>
            <a:fld id="{2FEB16B4-2948-4A37-83A9-37CFDE5CDA76}" type="slidenum">
              <a:rPr lang="en-US" smtClean="0"/>
              <a:t>‹#›</a:t>
            </a:fld>
            <a:endParaRPr lang="en-US"/>
          </a:p>
        </p:txBody>
      </p:sp>
    </p:spTree>
    <p:extLst>
      <p:ext uri="{BB962C8B-B14F-4D97-AF65-F5344CB8AC3E}">
        <p14:creationId xmlns:p14="http://schemas.microsoft.com/office/powerpoint/2010/main" val="2122894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F74A3A-CE30-FB62-01C2-B905AFCB25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EAD834-0B7D-B7CB-1261-522DB79510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CFB3F-3F85-A86D-FFE5-C6039F73C0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ED48-66C5-4F78-AD2A-F158E6A88908}" type="datetimeFigureOut">
              <a:rPr lang="en-US" smtClean="0"/>
              <a:t>8/21/2022</a:t>
            </a:fld>
            <a:endParaRPr lang="en-US"/>
          </a:p>
        </p:txBody>
      </p:sp>
      <p:sp>
        <p:nvSpPr>
          <p:cNvPr id="5" name="Footer Placeholder 4">
            <a:extLst>
              <a:ext uri="{FF2B5EF4-FFF2-40B4-BE49-F238E27FC236}">
                <a16:creationId xmlns:a16="http://schemas.microsoft.com/office/drawing/2014/main" id="{8DBCE85D-80B3-3945-7815-39CA6E1D35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EEE8B2-9EE8-1476-DE6F-889AD1B382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B16B4-2948-4A37-83A9-37CFDE5CDA76}" type="slidenum">
              <a:rPr lang="en-US" smtClean="0"/>
              <a:t>‹#›</a:t>
            </a:fld>
            <a:endParaRPr lang="en-US"/>
          </a:p>
        </p:txBody>
      </p:sp>
    </p:spTree>
    <p:extLst>
      <p:ext uri="{BB962C8B-B14F-4D97-AF65-F5344CB8AC3E}">
        <p14:creationId xmlns:p14="http://schemas.microsoft.com/office/powerpoint/2010/main" val="1942435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www.biblegateway.com/passage/?search=Hebrews%2012%3A18-29&amp;version=NIV#fen-NIV-30234b" TargetMode="External" /><Relationship Id="rId2" Type="http://schemas.openxmlformats.org/officeDocument/2006/relationships/hyperlink" Target="https://www.biblegateway.com/passage/?search=Hebrews%2012%3A18-29&amp;version=NIV#fen-NIV-30233a"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hyperlink" Target="https://www.biblegateway.com/passage/?search=Hebrews%2012%3A18-29&amp;version=NIV#fen-NIV-30242d" TargetMode="External" /><Relationship Id="rId2" Type="http://schemas.openxmlformats.org/officeDocument/2006/relationships/hyperlink" Target="https://www.biblegateway.com/passage/?search=Hebrews%2012%3A18-29&amp;version=NIV#fen-NIV-30239c" TargetMode="Externa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C6E2E-5607-93A0-1855-F32903DAB3FE}"/>
              </a:ext>
            </a:extLst>
          </p:cNvPr>
          <p:cNvSpPr>
            <a:spLocks noGrp="1"/>
          </p:cNvSpPr>
          <p:nvPr>
            <p:ph type="ctrTitle"/>
          </p:nvPr>
        </p:nvSpPr>
        <p:spPr/>
        <p:txBody>
          <a:bodyPr>
            <a:normAutofit/>
          </a:bodyPr>
          <a:lstStyle/>
          <a:p>
            <a:r>
              <a:rPr lang="en-US" sz="4800" b="1" dirty="0">
                <a:effectLst/>
                <a:latin typeface="Arial" panose="020B0604020202020204" pitchFamily="34" charset="0"/>
                <a:ea typeface="Times New Roman" panose="02020603050405020304" pitchFamily="18" charset="0"/>
                <a:cs typeface="Arial" panose="020B0604020202020204" pitchFamily="34" charset="0"/>
              </a:rPr>
              <a:t>GOD’S LOVE AGAINST CHURCH TRADITION</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dirty="0">
                <a:effectLst/>
                <a:latin typeface="Calibri" panose="020F0502020204030204" pitchFamily="34" charset="0"/>
                <a:ea typeface="Calibri" panose="020F0502020204030204" pitchFamily="34" charset="0"/>
                <a:cs typeface="Times New Roman" panose="02020603050405020304" pitchFamily="18" charset="0"/>
              </a:rPr>
              <a:t>(Jeremiah 1:4-10; Heb.12:18-29; Luke 13:10-17)</a:t>
            </a:r>
            <a:endParaRPr lang="en-US" sz="3600" dirty="0"/>
          </a:p>
        </p:txBody>
      </p:sp>
      <p:sp>
        <p:nvSpPr>
          <p:cNvPr id="3" name="Subtitle 2">
            <a:extLst>
              <a:ext uri="{FF2B5EF4-FFF2-40B4-BE49-F238E27FC236}">
                <a16:creationId xmlns:a16="http://schemas.microsoft.com/office/drawing/2014/main" id="{245633DF-5839-7D1B-6073-F2CC0C1051EF}"/>
              </a:ext>
            </a:extLst>
          </p:cNvPr>
          <p:cNvSpPr>
            <a:spLocks noGrp="1"/>
          </p:cNvSpPr>
          <p:nvPr>
            <p:ph type="subTitle" idx="1"/>
          </p:nvPr>
        </p:nvSpPr>
        <p:spPr/>
        <p:txBody>
          <a:bodyPr/>
          <a:lstStyle/>
          <a:p>
            <a:r>
              <a:rPr lang="en-US" sz="3200" dirty="0"/>
              <a:t>By</a:t>
            </a:r>
          </a:p>
          <a:p>
            <a:r>
              <a:rPr lang="en-US" sz="3200" dirty="0"/>
              <a:t>Rev. Dr. Enoch Aryee-Atta</a:t>
            </a:r>
          </a:p>
          <a:p>
            <a:endParaRPr lang="en-US" dirty="0"/>
          </a:p>
        </p:txBody>
      </p:sp>
    </p:spTree>
    <p:extLst>
      <p:ext uri="{BB962C8B-B14F-4D97-AF65-F5344CB8AC3E}">
        <p14:creationId xmlns:p14="http://schemas.microsoft.com/office/powerpoint/2010/main" val="2751640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B8713-649A-3E9A-ACD2-3D2ADCD8AD4C}"/>
              </a:ext>
            </a:extLst>
          </p:cNvPr>
          <p:cNvSpPr>
            <a:spLocks noGrp="1"/>
          </p:cNvSpPr>
          <p:nvPr>
            <p:ph type="title"/>
          </p:nvPr>
        </p:nvSpPr>
        <p:spPr/>
        <p:txBody>
          <a:bodyPr/>
          <a:lstStyle/>
          <a:p>
            <a:r>
              <a:rPr lang="en-US" sz="4400" dirty="0">
                <a:latin typeface="Arial Black" panose="020B0A04020102020204" pitchFamily="34" charset="0"/>
              </a:rPr>
              <a:t>THE SABBATH LAW</a:t>
            </a:r>
            <a:br>
              <a:rPr lang="en-US" sz="4400" dirty="0">
                <a:latin typeface="Arial Black" panose="020B0A04020102020204" pitchFamily="34" charset="0"/>
              </a:rPr>
            </a:br>
            <a:endParaRPr lang="en-US" dirty="0"/>
          </a:p>
        </p:txBody>
      </p:sp>
      <p:sp>
        <p:nvSpPr>
          <p:cNvPr id="3" name="Content Placeholder 2">
            <a:extLst>
              <a:ext uri="{FF2B5EF4-FFF2-40B4-BE49-F238E27FC236}">
                <a16:creationId xmlns:a16="http://schemas.microsoft.com/office/drawing/2014/main" id="{95B5C65E-140B-100A-D113-07B676F1D69F}"/>
              </a:ext>
            </a:extLst>
          </p:cNvPr>
          <p:cNvSpPr>
            <a:spLocks noGrp="1"/>
          </p:cNvSpPr>
          <p:nvPr>
            <p:ph idx="1"/>
          </p:nvPr>
        </p:nvSpPr>
        <p:spPr>
          <a:xfrm>
            <a:off x="838200" y="1380067"/>
            <a:ext cx="10515600" cy="4796896"/>
          </a:xfrm>
        </p:spPr>
        <p:txBody>
          <a:bodyPr/>
          <a:lstStyle/>
          <a:p>
            <a:pPr lvl="1"/>
            <a:r>
              <a:rPr lang="en-US" sz="3000" dirty="0">
                <a:latin typeface="Arial Black" panose="020B0A04020102020204" pitchFamily="34" charset="0"/>
              </a:rPr>
              <a:t>The Sabbath was the 4</a:t>
            </a:r>
            <a:r>
              <a:rPr lang="en-US" sz="3000" baseline="30000" dirty="0">
                <a:latin typeface="Arial Black" panose="020B0A04020102020204" pitchFamily="34" charset="0"/>
              </a:rPr>
              <a:t>th</a:t>
            </a:r>
            <a:r>
              <a:rPr lang="en-US" sz="3000" dirty="0">
                <a:latin typeface="Arial Black" panose="020B0A04020102020204" pitchFamily="34" charset="0"/>
              </a:rPr>
              <a:t> Commandment;  it followed creation story, the people must rest. </a:t>
            </a:r>
          </a:p>
          <a:p>
            <a:pPr lvl="1"/>
            <a:r>
              <a:rPr lang="en-US" sz="3000" dirty="0">
                <a:latin typeface="Arial Black" panose="020B0A04020102020204" pitchFamily="34" charset="0"/>
              </a:rPr>
              <a:t>But Jesus disagreed with them and worked on the Sabbath </a:t>
            </a:r>
          </a:p>
          <a:p>
            <a:pPr lvl="1"/>
            <a:endParaRPr lang="en-US" sz="3000" dirty="0">
              <a:latin typeface="Arial Black" panose="020B0A04020102020204" pitchFamily="34" charset="0"/>
            </a:endParaRPr>
          </a:p>
          <a:p>
            <a:pPr lvl="2"/>
            <a:r>
              <a:rPr lang="en-US" sz="2800" dirty="0">
                <a:latin typeface="Arial Black" panose="020B0A04020102020204" pitchFamily="34" charset="0"/>
              </a:rPr>
              <a:t>Lk 6: 1-5 Jesus plucked corn on the Sabbath</a:t>
            </a:r>
          </a:p>
          <a:p>
            <a:endParaRPr lang="en-US" sz="3200" dirty="0">
              <a:latin typeface="Arial Black" panose="020B0A04020102020204" pitchFamily="34" charset="0"/>
            </a:endParaRPr>
          </a:p>
          <a:p>
            <a:pPr lvl="2"/>
            <a:r>
              <a:rPr lang="en-US" sz="2800" dirty="0">
                <a:latin typeface="Arial Black" panose="020B0A04020102020204" pitchFamily="34" charset="0"/>
              </a:rPr>
              <a:t>Lk 6: 6-11 Jesus healed a man with  shriveled hands on Sabbath</a:t>
            </a:r>
          </a:p>
          <a:p>
            <a:endParaRPr lang="en-US" dirty="0"/>
          </a:p>
        </p:txBody>
      </p:sp>
    </p:spTree>
    <p:extLst>
      <p:ext uri="{BB962C8B-B14F-4D97-AF65-F5344CB8AC3E}">
        <p14:creationId xmlns:p14="http://schemas.microsoft.com/office/powerpoint/2010/main" val="4262220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4E93B-E0EB-A220-769A-2410C8A49DDC}"/>
              </a:ext>
            </a:extLst>
          </p:cNvPr>
          <p:cNvSpPr>
            <a:spLocks noGrp="1"/>
          </p:cNvSpPr>
          <p:nvPr>
            <p:ph type="title"/>
          </p:nvPr>
        </p:nvSpPr>
        <p:spPr>
          <a:xfrm>
            <a:off x="838200" y="365125"/>
            <a:ext cx="10909300" cy="1325563"/>
          </a:xfrm>
        </p:spPr>
        <p:txBody>
          <a:bodyPr>
            <a:normAutofit fontScale="90000"/>
          </a:bodyPr>
          <a:lstStyle/>
          <a:p>
            <a:r>
              <a:rPr lang="en-US" sz="4000" b="1" dirty="0">
                <a:effectLst/>
                <a:latin typeface="Arial" panose="020B0604020202020204" pitchFamily="34" charset="0"/>
                <a:ea typeface="Times New Roman" panose="02020603050405020304" pitchFamily="18" charset="0"/>
                <a:cs typeface="Times New Roman" panose="02020603050405020304" pitchFamily="18" charset="0"/>
              </a:rPr>
              <a:t>  THE TORMENT SHE ENDURED – Lk13:11,16</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E77B1C6-EC2B-3E81-1F12-64B7E2E5BCE0}"/>
              </a:ext>
            </a:extLst>
          </p:cNvPr>
          <p:cNvSpPr>
            <a:spLocks noGrp="1"/>
          </p:cNvSpPr>
          <p:nvPr>
            <p:ph idx="1"/>
          </p:nvPr>
        </p:nvSpPr>
        <p:spPr>
          <a:xfrm>
            <a:off x="0" y="1188720"/>
            <a:ext cx="12192000" cy="5222240"/>
          </a:xfrm>
        </p:spPr>
        <p:txBody>
          <a:bodyPr>
            <a:normAutofit/>
          </a:bodyPr>
          <a:lstStyle/>
          <a:p>
            <a:pPr marL="685800" marR="0" indent="-457200" algn="just">
              <a:lnSpc>
                <a:spcPct val="107000"/>
              </a:lnSpc>
              <a:spcBef>
                <a:spcPts val="0"/>
              </a:spcBef>
              <a:spcAft>
                <a:spcPts val="800"/>
              </a:spcAft>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cs typeface="Times New Roman" panose="02020603050405020304" pitchFamily="18" charset="0"/>
              </a:rPr>
              <a:t>A. She Was Afflicted Physically </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This was a woman who was in severe physical pain.</a:t>
            </a:r>
          </a:p>
          <a:p>
            <a:pPr marR="0" indent="0" algn="just">
              <a:lnSpc>
                <a:spcPct val="107000"/>
              </a:lnSpc>
              <a:spcBef>
                <a:spcPts val="0"/>
              </a:spcBef>
              <a:spcAft>
                <a:spcPts val="800"/>
              </a:spcAft>
              <a:buNone/>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p>
          <a:p>
            <a:pPr marL="685800" marR="0" indent="-457200" algn="just">
              <a:lnSpc>
                <a:spcPct val="107000"/>
              </a:lnSpc>
              <a:spcBef>
                <a:spcPts val="0"/>
              </a:spcBef>
              <a:spcAft>
                <a:spcPts val="800"/>
              </a:spcAft>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rPr>
              <a:t>B. She Was Attacked Spiritually </a:t>
            </a:r>
            <a:r>
              <a:rPr lang="en-US" sz="3200" dirty="0">
                <a:effectLst/>
                <a:latin typeface="Arial" panose="020B0604020202020204" pitchFamily="34" charset="0"/>
                <a:ea typeface="Times New Roman" panose="02020603050405020304" pitchFamily="18" charset="0"/>
              </a:rPr>
              <a:t>- Verse 16 lets us know that this woman was an Israelite and a believer. </a:t>
            </a:r>
          </a:p>
          <a:p>
            <a:pPr marR="0" indent="0" algn="just">
              <a:lnSpc>
                <a:spcPct val="107000"/>
              </a:lnSpc>
              <a:spcBef>
                <a:spcPts val="0"/>
              </a:spcBef>
              <a:spcAft>
                <a:spcPts val="800"/>
              </a:spcAft>
              <a:buNone/>
            </a:pPr>
            <a:endParaRPr lang="en-US" sz="3200" dirty="0">
              <a:effectLst/>
              <a:latin typeface="Arial" panose="020B0604020202020204" pitchFamily="34" charset="0"/>
              <a:ea typeface="Times New Roman" panose="02020603050405020304" pitchFamily="18" charset="0"/>
            </a:endParaRPr>
          </a:p>
          <a:p>
            <a:pPr marL="685800" marR="0" indent="-457200" algn="just">
              <a:lnSpc>
                <a:spcPct val="107000"/>
              </a:lnSpc>
              <a:spcBef>
                <a:spcPts val="0"/>
              </a:spcBef>
              <a:spcAft>
                <a:spcPts val="800"/>
              </a:spcAft>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rPr>
              <a:t>C. She Was Affected Socially </a:t>
            </a:r>
            <a:r>
              <a:rPr lang="en-US" sz="3200" dirty="0">
                <a:effectLst/>
                <a:latin typeface="Arial" panose="020B0604020202020204" pitchFamily="34" charset="0"/>
                <a:ea typeface="Times New Roman" panose="02020603050405020304" pitchFamily="18" charset="0"/>
              </a:rPr>
              <a:t>- No doubt, because of her condition, this woman was considered to be an outcast... </a:t>
            </a:r>
            <a:endParaRPr lang="en-US" dirty="0"/>
          </a:p>
        </p:txBody>
      </p:sp>
    </p:spTree>
    <p:extLst>
      <p:ext uri="{BB962C8B-B14F-4D97-AF65-F5344CB8AC3E}">
        <p14:creationId xmlns:p14="http://schemas.microsoft.com/office/powerpoint/2010/main" val="4222419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60435-B93C-6658-BADC-A2F7EED7F66D}"/>
              </a:ext>
            </a:extLst>
          </p:cNvPr>
          <p:cNvSpPr>
            <a:spLocks noGrp="1"/>
          </p:cNvSpPr>
          <p:nvPr>
            <p:ph type="title"/>
          </p:nvPr>
        </p:nvSpPr>
        <p:spPr>
          <a:xfrm>
            <a:off x="0" y="365125"/>
            <a:ext cx="12192000" cy="1325563"/>
          </a:xfrm>
        </p:spPr>
        <p:txBody>
          <a:bodyPr>
            <a:normAutofit fontScale="90000"/>
          </a:bodyPr>
          <a:lstStyle/>
          <a:p>
            <a:r>
              <a:rPr lang="en-US" b="1" dirty="0">
                <a:effectLst/>
                <a:latin typeface="Arial" panose="020B0604020202020204" pitchFamily="34" charset="0"/>
                <a:ea typeface="Times New Roman" panose="02020603050405020304" pitchFamily="18" charset="0"/>
                <a:cs typeface="Times New Roman" panose="02020603050405020304" pitchFamily="18" charset="0"/>
              </a:rPr>
              <a:t> THE TOUCH SHE EXPERIENCED - Lk13:12-17</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6468852-A7D6-4C5A-6C75-7FFA54E6697E}"/>
              </a:ext>
            </a:extLst>
          </p:cNvPr>
          <p:cNvSpPr>
            <a:spLocks noGrp="1"/>
          </p:cNvSpPr>
          <p:nvPr>
            <p:ph idx="1"/>
          </p:nvPr>
        </p:nvSpPr>
        <p:spPr>
          <a:xfrm>
            <a:off x="0" y="1422400"/>
            <a:ext cx="12192000" cy="4947920"/>
          </a:xfrm>
        </p:spPr>
        <p:txBody>
          <a:bodyPr>
            <a:noAutofit/>
          </a:bodyPr>
          <a:lstStyle/>
          <a:p>
            <a:pPr>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rPr>
              <a:t>A. She Received A Compassionate Word:</a:t>
            </a:r>
          </a:p>
          <a:p>
            <a:r>
              <a:rPr lang="en-US" sz="3200" dirty="0">
                <a:latin typeface="Arial" panose="020B0604020202020204" pitchFamily="34" charset="0"/>
                <a:ea typeface="Times New Roman" panose="02020603050405020304" pitchFamily="18" charset="0"/>
              </a:rPr>
              <a:t>Jesus</a:t>
            </a:r>
            <a:r>
              <a:rPr lang="en-US" sz="3200" dirty="0">
                <a:effectLst/>
                <a:latin typeface="Arial" panose="020B0604020202020204" pitchFamily="34" charset="0"/>
                <a:ea typeface="Times New Roman" panose="02020603050405020304" pitchFamily="18" charset="0"/>
              </a:rPr>
              <a:t> called her to come to Him. </a:t>
            </a:r>
          </a:p>
          <a:p>
            <a:r>
              <a:rPr lang="en-US" sz="3200" dirty="0">
                <a:effectLst/>
                <a:latin typeface="Arial" panose="020B0604020202020204" pitchFamily="34" charset="0"/>
                <a:ea typeface="Times New Roman" panose="02020603050405020304" pitchFamily="18" charset="0"/>
              </a:rPr>
              <a:t>When she had struggled her way to Jesus, He spoke to her.</a:t>
            </a:r>
          </a:p>
          <a:p>
            <a:pPr marL="0" indent="0">
              <a:buNone/>
            </a:pPr>
            <a:endParaRPr lang="en-US" sz="3200" dirty="0">
              <a:effectLst/>
              <a:latin typeface="Arial" panose="020B0604020202020204" pitchFamily="34" charset="0"/>
              <a:ea typeface="Times New Roman" panose="02020603050405020304" pitchFamily="18" charset="0"/>
            </a:endParaRPr>
          </a:p>
          <a:p>
            <a:pPr>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cs typeface="Times New Roman" panose="02020603050405020304" pitchFamily="18" charset="0"/>
              </a:rPr>
              <a:t>B. She Received A Comprehensive Work:</a:t>
            </a:r>
          </a:p>
          <a:p>
            <a:r>
              <a:rPr lang="en-US" sz="3200" dirty="0">
                <a:effectLst/>
                <a:latin typeface="Arial" panose="020B0604020202020204" pitchFamily="34" charset="0"/>
                <a:ea typeface="Times New Roman" panose="02020603050405020304" pitchFamily="18" charset="0"/>
              </a:rPr>
              <a:t>1. He Effected The Cure.  </a:t>
            </a:r>
          </a:p>
          <a:p>
            <a:r>
              <a:rPr lang="en-US" sz="3200" dirty="0">
                <a:effectLst/>
                <a:latin typeface="Arial" panose="020B0604020202020204" pitchFamily="34" charset="0"/>
                <a:ea typeface="Times New Roman" panose="02020603050405020304" pitchFamily="18" charset="0"/>
              </a:rPr>
              <a:t>2. He Attacked The Cause.  </a:t>
            </a:r>
          </a:p>
          <a:p>
            <a:r>
              <a:rPr lang="en-US" sz="3200" dirty="0">
                <a:effectLst/>
                <a:latin typeface="Arial" panose="020B0604020202020204" pitchFamily="34" charset="0"/>
                <a:ea typeface="Times New Roman" panose="02020603050405020304" pitchFamily="18" charset="0"/>
              </a:rPr>
              <a:t>3. He Addressed The Critics.</a:t>
            </a:r>
          </a:p>
          <a:p>
            <a:endParaRPr lang="en-US" sz="3200" dirty="0"/>
          </a:p>
        </p:txBody>
      </p:sp>
    </p:spTree>
    <p:extLst>
      <p:ext uri="{BB962C8B-B14F-4D97-AF65-F5344CB8AC3E}">
        <p14:creationId xmlns:p14="http://schemas.microsoft.com/office/powerpoint/2010/main" val="862958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0D0FC-CE7C-66F4-2687-3D7220476907}"/>
              </a:ext>
            </a:extLst>
          </p:cNvPr>
          <p:cNvSpPr>
            <a:spLocks noGrp="1"/>
          </p:cNvSpPr>
          <p:nvPr>
            <p:ph type="title"/>
          </p:nvPr>
        </p:nvSpPr>
        <p:spPr>
          <a:xfrm>
            <a:off x="0" y="365125"/>
            <a:ext cx="12192000" cy="1325563"/>
          </a:xfrm>
        </p:spPr>
        <p:txBody>
          <a:bodyPr>
            <a:normAutofit fontScale="90000"/>
          </a:bodyPr>
          <a:lstStyle/>
          <a:p>
            <a:r>
              <a:rPr lang="en-US" b="1" dirty="0">
                <a:effectLst/>
                <a:latin typeface="Arial" panose="020B0604020202020204" pitchFamily="34" charset="0"/>
                <a:ea typeface="Times New Roman" panose="02020603050405020304" pitchFamily="18" charset="0"/>
                <a:cs typeface="Times New Roman" panose="02020603050405020304" pitchFamily="18" charset="0"/>
              </a:rPr>
              <a:t>THE TRANSFORMATION SHE ENJOYED </a:t>
            </a:r>
            <a:r>
              <a:rPr lang="en-US" sz="4000" b="1" dirty="0">
                <a:effectLst/>
                <a:latin typeface="Arial" panose="020B0604020202020204" pitchFamily="34" charset="0"/>
                <a:ea typeface="Times New Roman" panose="02020603050405020304" pitchFamily="18" charset="0"/>
                <a:cs typeface="Times New Roman" panose="02020603050405020304" pitchFamily="18" charset="0"/>
              </a:rPr>
              <a:t>- Lk13:13</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CFDA943-EE5F-D641-9E53-0BA0E6264EAB}"/>
              </a:ext>
            </a:extLst>
          </p:cNvPr>
          <p:cNvSpPr>
            <a:spLocks noGrp="1"/>
          </p:cNvSpPr>
          <p:nvPr>
            <p:ph idx="1"/>
          </p:nvPr>
        </p:nvSpPr>
        <p:spPr>
          <a:xfrm>
            <a:off x="284480" y="1351280"/>
            <a:ext cx="11684000" cy="4825683"/>
          </a:xfrm>
        </p:spPr>
        <p:txBody>
          <a:bodyPr>
            <a:normAutofit lnSpcReduction="10000"/>
          </a:bodyPr>
          <a:lstStyle/>
          <a:p>
            <a:pPr>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rPr>
              <a:t>A. She Was Healed Externally </a:t>
            </a:r>
            <a:endParaRPr lang="en-US" sz="3200" b="1" dirty="0">
              <a:latin typeface="Arial" panose="020B0604020202020204" pitchFamily="34" charset="0"/>
              <a:ea typeface="Times New Roman" panose="02020603050405020304" pitchFamily="18" charset="0"/>
            </a:endParaRPr>
          </a:p>
          <a:p>
            <a:r>
              <a:rPr lang="en-US" sz="3200" dirty="0">
                <a:effectLst/>
                <a:latin typeface="Arial" panose="020B0604020202020204" pitchFamily="34" charset="0"/>
                <a:ea typeface="Times New Roman" panose="02020603050405020304" pitchFamily="18" charset="0"/>
              </a:rPr>
              <a:t>Her condition had forever been changed</a:t>
            </a:r>
            <a:r>
              <a:rPr lang="en-US" sz="3200" dirty="0">
                <a:latin typeface="Arial" panose="020B0604020202020204" pitchFamily="34" charset="0"/>
                <a:ea typeface="Times New Roman" panose="02020603050405020304" pitchFamily="18" charset="0"/>
              </a:rPr>
              <a:t>.</a:t>
            </a:r>
            <a:endParaRPr lang="en-US" sz="3200" dirty="0">
              <a:effectLst/>
              <a:latin typeface="Arial" panose="020B0604020202020204" pitchFamily="34" charset="0"/>
              <a:ea typeface="Times New Roman" panose="02020603050405020304" pitchFamily="18" charset="0"/>
            </a:endParaRPr>
          </a:p>
          <a:p>
            <a:r>
              <a:rPr lang="en-US" sz="3200" dirty="0">
                <a:effectLst/>
                <a:latin typeface="Arial" panose="020B0604020202020204" pitchFamily="34" charset="0"/>
                <a:ea typeface="Times New Roman" panose="02020603050405020304" pitchFamily="18" charset="0"/>
              </a:rPr>
              <a:t>She was whole she was straight. </a:t>
            </a:r>
          </a:p>
          <a:p>
            <a:r>
              <a:rPr lang="en-US" sz="3200" dirty="0">
                <a:latin typeface="Arial" panose="020B0604020202020204" pitchFamily="34" charset="0"/>
                <a:ea typeface="Times New Roman" panose="02020603050405020304" pitchFamily="18" charset="0"/>
              </a:rPr>
              <a:t>S</a:t>
            </a:r>
            <a:r>
              <a:rPr lang="en-US" sz="3200" dirty="0">
                <a:effectLst/>
                <a:latin typeface="Arial" panose="020B0604020202020204" pitchFamily="34" charset="0"/>
                <a:ea typeface="Times New Roman" panose="02020603050405020304" pitchFamily="18" charset="0"/>
              </a:rPr>
              <a:t>he was freed from the bondage of her condition. </a:t>
            </a:r>
          </a:p>
          <a:p>
            <a:pPr marL="0" indent="0">
              <a:buNone/>
            </a:pPr>
            <a:endParaRPr lang="en-US" sz="3200" dirty="0">
              <a:effectLst/>
              <a:latin typeface="Arial" panose="020B0604020202020204" pitchFamily="34" charset="0"/>
              <a:ea typeface="Times New Roman" panose="02020603050405020304" pitchFamily="18" charset="0"/>
            </a:endParaRPr>
          </a:p>
          <a:p>
            <a:pPr>
              <a:buFont typeface="Wingdings" panose="05000000000000000000" pitchFamily="2" charset="2"/>
              <a:buChar char="q"/>
            </a:pPr>
            <a:r>
              <a:rPr lang="en-US" sz="3200" b="1" dirty="0">
                <a:effectLst/>
                <a:latin typeface="Arial" panose="020B0604020202020204" pitchFamily="34" charset="0"/>
                <a:ea typeface="Times New Roman" panose="02020603050405020304" pitchFamily="18" charset="0"/>
              </a:rPr>
              <a:t>B. She Was Healed Emotionally </a:t>
            </a:r>
            <a:endParaRPr lang="en-US" sz="3200" b="1" dirty="0">
              <a:latin typeface="Arial" panose="020B0604020202020204" pitchFamily="34" charset="0"/>
              <a:ea typeface="Times New Roman" panose="02020603050405020304" pitchFamily="18" charset="0"/>
            </a:endParaRPr>
          </a:p>
          <a:p>
            <a:r>
              <a:rPr lang="en-US" sz="3200" dirty="0">
                <a:latin typeface="Arial" panose="020B0604020202020204" pitchFamily="34" charset="0"/>
                <a:ea typeface="Times New Roman" panose="02020603050405020304" pitchFamily="18" charset="0"/>
              </a:rPr>
              <a:t>The </a:t>
            </a:r>
            <a:r>
              <a:rPr lang="en-US" sz="3200" dirty="0">
                <a:effectLst/>
                <a:latin typeface="Arial" panose="020B0604020202020204" pitchFamily="34" charset="0"/>
                <a:ea typeface="Times New Roman" panose="02020603050405020304" pitchFamily="18" charset="0"/>
              </a:rPr>
              <a:t>woman stood up straight.</a:t>
            </a:r>
          </a:p>
          <a:p>
            <a:r>
              <a:rPr lang="en-US" sz="3200" dirty="0">
                <a:effectLst/>
                <a:latin typeface="Arial" panose="020B0604020202020204" pitchFamily="34" charset="0"/>
                <a:ea typeface="Times New Roman" panose="02020603050405020304" pitchFamily="18" charset="0"/>
              </a:rPr>
              <a:t>She began to praise the name of Jesus Christ. </a:t>
            </a:r>
          </a:p>
          <a:p>
            <a:r>
              <a:rPr lang="en-US" sz="3200" dirty="0">
                <a:effectLst/>
                <a:latin typeface="Arial" panose="020B0604020202020204" pitchFamily="34" charset="0"/>
                <a:ea typeface="Times New Roman" panose="02020603050405020304" pitchFamily="18" charset="0"/>
              </a:rPr>
              <a:t>Her pain had been replaced with His praise! </a:t>
            </a:r>
            <a:endParaRPr lang="en-US" sz="3200" dirty="0"/>
          </a:p>
        </p:txBody>
      </p:sp>
    </p:spTree>
    <p:extLst>
      <p:ext uri="{BB962C8B-B14F-4D97-AF65-F5344CB8AC3E}">
        <p14:creationId xmlns:p14="http://schemas.microsoft.com/office/powerpoint/2010/main" val="2881021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274" y="172529"/>
            <a:ext cx="10344559" cy="6461184"/>
          </a:xfrm>
        </p:spPr>
        <p:txBody>
          <a:bodyPr>
            <a:noAutofit/>
          </a:bodyPr>
          <a:lstStyle/>
          <a:p>
            <a:pPr>
              <a:buFont typeface="Wingdings" panose="05000000000000000000" pitchFamily="2" charset="2"/>
              <a:buChar char="q"/>
            </a:pPr>
            <a:r>
              <a:rPr lang="en-US" sz="3600" dirty="0">
                <a:latin typeface="Arial Black" panose="020B0A04020102020204" pitchFamily="34" charset="0"/>
              </a:rPr>
              <a:t>Jesus confronts the Sabbath question:</a:t>
            </a:r>
          </a:p>
          <a:p>
            <a:endParaRPr lang="en-US" sz="3200" dirty="0">
              <a:latin typeface="Arial Black" panose="020B0A04020102020204" pitchFamily="34" charset="0"/>
            </a:endParaRPr>
          </a:p>
          <a:p>
            <a:pPr algn="just"/>
            <a:r>
              <a:rPr lang="en-US" sz="3200" dirty="0">
                <a:latin typeface="Arial Black" panose="020B0A04020102020204" pitchFamily="34" charset="0"/>
              </a:rPr>
              <a:t>Lk 13:10-17 Finally, Jesus confronted them after healing a woman on the Sabbath day. The Bible says the people were humiliated</a:t>
            </a:r>
          </a:p>
          <a:p>
            <a:endParaRPr lang="en-US" sz="3200" dirty="0">
              <a:latin typeface="Arial Black" panose="020B0A04020102020204" pitchFamily="34" charset="0"/>
            </a:endParaRPr>
          </a:p>
          <a:p>
            <a:r>
              <a:rPr lang="en-US" sz="3200" dirty="0">
                <a:latin typeface="Arial Black" panose="020B0A04020102020204" pitchFamily="34" charset="0"/>
              </a:rPr>
              <a:t>Presbyterians and some of our laws:</a:t>
            </a:r>
          </a:p>
          <a:p>
            <a:pPr lvl="1"/>
            <a:r>
              <a:rPr lang="en-US" sz="3000" dirty="0">
                <a:latin typeface="Arial Black" panose="020B0A04020102020204" pitchFamily="34" charset="0"/>
              </a:rPr>
              <a:t>Tithe and Presbyter</a:t>
            </a:r>
          </a:p>
          <a:p>
            <a:pPr lvl="1"/>
            <a:r>
              <a:rPr lang="en-US" sz="3000" dirty="0">
                <a:latin typeface="Arial Black" panose="020B0A04020102020204" pitchFamily="34" charset="0"/>
              </a:rPr>
              <a:t>Dues and Generational Groups</a:t>
            </a:r>
          </a:p>
          <a:p>
            <a:pPr lvl="1"/>
            <a:r>
              <a:rPr lang="en-US" sz="3000" dirty="0">
                <a:latin typeface="Arial Black" panose="020B0A04020102020204" pitchFamily="34" charset="0"/>
              </a:rPr>
              <a:t>Dues in the Service Groups  </a:t>
            </a:r>
          </a:p>
        </p:txBody>
      </p:sp>
    </p:spTree>
    <p:extLst>
      <p:ext uri="{BB962C8B-B14F-4D97-AF65-F5344CB8AC3E}">
        <p14:creationId xmlns:p14="http://schemas.microsoft.com/office/powerpoint/2010/main" val="1200407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EC558-BEDC-D3DB-DDB3-46A0F7999129}"/>
              </a:ext>
            </a:extLst>
          </p:cNvPr>
          <p:cNvSpPr>
            <a:spLocks noGrp="1"/>
          </p:cNvSpPr>
          <p:nvPr>
            <p:ph type="title"/>
          </p:nvPr>
        </p:nvSpPr>
        <p:spPr/>
        <p:txBody>
          <a:bodyPr>
            <a:normAutofit/>
          </a:bodyPr>
          <a:lstStyle/>
          <a:p>
            <a:pPr algn="ctr"/>
            <a:r>
              <a:rPr lang="en-US" sz="4800" b="1" dirty="0">
                <a:latin typeface="+mn-lt"/>
              </a:rPr>
              <a:t>CONCLUSION</a:t>
            </a:r>
          </a:p>
        </p:txBody>
      </p:sp>
      <p:sp>
        <p:nvSpPr>
          <p:cNvPr id="3" name="Content Placeholder 2">
            <a:extLst>
              <a:ext uri="{FF2B5EF4-FFF2-40B4-BE49-F238E27FC236}">
                <a16:creationId xmlns:a16="http://schemas.microsoft.com/office/drawing/2014/main" id="{690D1F7F-0F67-F6A0-6C2F-647F3FBAA973}"/>
              </a:ext>
            </a:extLst>
          </p:cNvPr>
          <p:cNvSpPr>
            <a:spLocks noGrp="1"/>
          </p:cNvSpPr>
          <p:nvPr>
            <p:ph idx="1"/>
          </p:nvPr>
        </p:nvSpPr>
        <p:spPr>
          <a:xfrm>
            <a:off x="0" y="1690688"/>
            <a:ext cx="12192000" cy="4486275"/>
          </a:xfrm>
        </p:spPr>
        <p:txBody>
          <a:bodyPr>
            <a:noAutofit/>
          </a:bodyPr>
          <a:lstStyle/>
          <a:p>
            <a:pPr>
              <a:buFont typeface="Wingdings" panose="05000000000000000000" pitchFamily="2" charset="2"/>
              <a:buChar char="q"/>
            </a:pPr>
            <a:r>
              <a:rPr lang="en-US" sz="3200" dirty="0">
                <a:effectLst/>
                <a:latin typeface="Arial" panose="020B0604020202020204" pitchFamily="34" charset="0"/>
                <a:ea typeface="Times New Roman" panose="02020603050405020304" pitchFamily="18" charset="0"/>
              </a:rPr>
              <a:t>Jesus wants to set you free from everything that binds you…</a:t>
            </a:r>
          </a:p>
          <a:p>
            <a:pPr>
              <a:buFont typeface="Wingdings" panose="05000000000000000000" pitchFamily="2" charset="2"/>
              <a:buChar char="q"/>
            </a:pPr>
            <a:r>
              <a:rPr lang="en-US" sz="3200" dirty="0">
                <a:effectLst/>
                <a:latin typeface="Arial" panose="020B0604020202020204" pitchFamily="34" charset="0"/>
                <a:ea typeface="Times New Roman" panose="02020603050405020304" pitchFamily="18" charset="0"/>
              </a:rPr>
              <a:t>Jesus made the first move. He called her to come to Him.</a:t>
            </a:r>
          </a:p>
          <a:p>
            <a:pPr>
              <a:buFont typeface="Wingdings" panose="05000000000000000000" pitchFamily="2" charset="2"/>
              <a:buChar char="q"/>
            </a:pPr>
            <a:r>
              <a:rPr lang="en-US" sz="3200" dirty="0">
                <a:effectLst/>
                <a:latin typeface="Arial" panose="020B0604020202020204" pitchFamily="34" charset="0"/>
                <a:ea typeface="Times New Roman" panose="02020603050405020304" pitchFamily="18" charset="0"/>
              </a:rPr>
              <a:t>She responded, came to Jesus  and got the help she needed. </a:t>
            </a:r>
          </a:p>
          <a:p>
            <a:r>
              <a:rPr lang="en-US" sz="3200" dirty="0">
                <a:latin typeface="Arial" panose="020B0604020202020204" pitchFamily="34" charset="0"/>
                <a:ea typeface="Times New Roman" panose="02020603050405020304" pitchFamily="18" charset="0"/>
              </a:rPr>
              <a:t>Jesus is </a:t>
            </a:r>
            <a:r>
              <a:rPr lang="en-US" sz="3200" dirty="0">
                <a:effectLst/>
                <a:latin typeface="Arial" panose="020B0604020202020204" pitchFamily="34" charset="0"/>
                <a:ea typeface="Times New Roman" panose="02020603050405020304" pitchFamily="18" charset="0"/>
              </a:rPr>
              <a:t>calling you? Is there something that has you bound? </a:t>
            </a:r>
          </a:p>
          <a:p>
            <a:pPr lvl="1"/>
            <a:r>
              <a:rPr lang="en-US" sz="3200" dirty="0">
                <a:effectLst/>
                <a:latin typeface="Arial" panose="020B0604020202020204" pitchFamily="34" charset="0"/>
                <a:ea typeface="Times New Roman" panose="02020603050405020304" pitchFamily="18" charset="0"/>
              </a:rPr>
              <a:t>Some past hurt? </a:t>
            </a:r>
          </a:p>
          <a:p>
            <a:pPr lvl="1"/>
            <a:r>
              <a:rPr lang="en-US" sz="3200" dirty="0">
                <a:effectLst/>
                <a:latin typeface="Arial" panose="020B0604020202020204" pitchFamily="34" charset="0"/>
                <a:ea typeface="Times New Roman" panose="02020603050405020304" pitchFamily="18" charset="0"/>
              </a:rPr>
              <a:t>Some bitterness and unforgiveness? </a:t>
            </a:r>
            <a:endParaRPr lang="en-US" sz="3200" dirty="0"/>
          </a:p>
          <a:p>
            <a:pPr lvl="1"/>
            <a:r>
              <a:rPr lang="en-US" sz="3200" dirty="0">
                <a:effectLst/>
                <a:latin typeface="Arial" panose="020B0604020202020204" pitchFamily="34" charset="0"/>
                <a:ea typeface="Times New Roman" panose="02020603050405020304" pitchFamily="18" charset="0"/>
              </a:rPr>
              <a:t>Some secret sin? </a:t>
            </a:r>
          </a:p>
          <a:p>
            <a:pPr lvl="1"/>
            <a:r>
              <a:rPr lang="en-US" sz="3200" dirty="0">
                <a:effectLst/>
                <a:latin typeface="Arial" panose="020B0604020202020204" pitchFamily="34" charset="0"/>
                <a:ea typeface="Times New Roman" panose="02020603050405020304" pitchFamily="18" charset="0"/>
              </a:rPr>
              <a:t>Some guilt over things long gone? </a:t>
            </a:r>
          </a:p>
        </p:txBody>
      </p:sp>
    </p:spTree>
    <p:extLst>
      <p:ext uri="{BB962C8B-B14F-4D97-AF65-F5344CB8AC3E}">
        <p14:creationId xmlns:p14="http://schemas.microsoft.com/office/powerpoint/2010/main" val="381686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8DCE1-C797-2EBC-C620-4BAAF435311C}"/>
              </a:ext>
            </a:extLst>
          </p:cNvPr>
          <p:cNvSpPr>
            <a:spLocks noGrp="1"/>
          </p:cNvSpPr>
          <p:nvPr>
            <p:ph type="title"/>
          </p:nvPr>
        </p:nvSpPr>
        <p:spPr>
          <a:xfrm>
            <a:off x="838200" y="1"/>
            <a:ext cx="10515600" cy="1168399"/>
          </a:xfrm>
        </p:spPr>
        <p:txBody>
          <a:bodyPr/>
          <a:lstStyle/>
          <a:p>
            <a:pPr algn="ctr"/>
            <a:r>
              <a:rPr lang="en-US" b="1" dirty="0">
                <a:latin typeface="+mn-lt"/>
              </a:rPr>
              <a:t>INTRODUCTION</a:t>
            </a:r>
          </a:p>
        </p:txBody>
      </p:sp>
      <p:sp>
        <p:nvSpPr>
          <p:cNvPr id="3" name="Content Placeholder 2">
            <a:extLst>
              <a:ext uri="{FF2B5EF4-FFF2-40B4-BE49-F238E27FC236}">
                <a16:creationId xmlns:a16="http://schemas.microsoft.com/office/drawing/2014/main" id="{D7FB23B9-2370-2E1D-C84D-ABFC6D0FE650}"/>
              </a:ext>
            </a:extLst>
          </p:cNvPr>
          <p:cNvSpPr>
            <a:spLocks noGrp="1"/>
          </p:cNvSpPr>
          <p:nvPr>
            <p:ph idx="1"/>
          </p:nvPr>
        </p:nvSpPr>
        <p:spPr>
          <a:xfrm>
            <a:off x="0" y="1028700"/>
            <a:ext cx="12192000" cy="5346700"/>
          </a:xfrm>
        </p:spPr>
        <p:txBody>
          <a:bodyPr>
            <a:normAutofit/>
          </a:bodyPr>
          <a:lstStyle/>
          <a:p>
            <a:pPr algn="just">
              <a:buFont typeface="Wingdings" panose="05000000000000000000" pitchFamily="2" charset="2"/>
              <a:buChar char="q"/>
            </a:pPr>
            <a:r>
              <a:rPr lang="en-GB" sz="3600" dirty="0"/>
              <a:t> </a:t>
            </a:r>
            <a:r>
              <a:rPr lang="en-GB" sz="3600" b="1" dirty="0"/>
              <a:t>OCCASION: 10</a:t>
            </a:r>
            <a:r>
              <a:rPr lang="en-GB" sz="3600" b="1" baseline="30000" dirty="0"/>
              <a:t>th</a:t>
            </a:r>
            <a:r>
              <a:rPr lang="en-GB" sz="3600" b="1" dirty="0"/>
              <a:t> Sunday After Trinity</a:t>
            </a:r>
          </a:p>
          <a:p>
            <a:pPr algn="just">
              <a:buFont typeface="Wingdings" panose="05000000000000000000" pitchFamily="2" charset="2"/>
              <a:buChar char="q"/>
            </a:pPr>
            <a:r>
              <a:rPr lang="en-GB" sz="3600" b="1" dirty="0"/>
              <a:t> THEME: </a:t>
            </a:r>
            <a:r>
              <a:rPr lang="en-GB" sz="3900" b="1" dirty="0"/>
              <a:t>God’s Love against Church Tradition </a:t>
            </a:r>
          </a:p>
          <a:p>
            <a:pPr algn="just">
              <a:buFont typeface="Wingdings" panose="05000000000000000000" pitchFamily="2" charset="2"/>
              <a:buChar char="q"/>
            </a:pPr>
            <a:endParaRPr lang="en-GB" sz="3600" b="1" dirty="0"/>
          </a:p>
          <a:p>
            <a:pPr algn="just">
              <a:buFont typeface="Wingdings" panose="05000000000000000000" pitchFamily="2" charset="2"/>
              <a:buChar char="q"/>
            </a:pPr>
            <a:r>
              <a:rPr lang="en-GB" sz="3600" b="1" dirty="0"/>
              <a:t>CHURCH TRADITION: </a:t>
            </a:r>
          </a:p>
          <a:p>
            <a:pPr algn="just"/>
            <a:r>
              <a:rPr lang="en-GB" sz="3600" dirty="0"/>
              <a:t>Any practice handed down from one generation to another.</a:t>
            </a:r>
          </a:p>
          <a:p>
            <a:pPr algn="just"/>
            <a:r>
              <a:rPr lang="en-GB" sz="3600" dirty="0"/>
              <a:t> The teachings, forms of worship service, gestures of prayer and the liturgy: Oral and written tradition.</a:t>
            </a:r>
          </a:p>
          <a:p>
            <a:r>
              <a:rPr lang="en-GB" sz="3600" dirty="0"/>
              <a:t>T</a:t>
            </a:r>
            <a:r>
              <a:rPr lang="en-GB" sz="3600" b="0" dirty="0">
                <a:effectLst/>
              </a:rPr>
              <a:t>radition fills in the gaps left by the Bible’s teachings on certain things, allowing us to maintain </a:t>
            </a:r>
            <a:r>
              <a:rPr lang="en-GB" sz="3600" dirty="0"/>
              <a:t>some </a:t>
            </a:r>
            <a:r>
              <a:rPr lang="en-GB" sz="3600" b="0" dirty="0">
                <a:effectLst/>
              </a:rPr>
              <a:t>standards.</a:t>
            </a:r>
          </a:p>
          <a:p>
            <a:endParaRPr lang="en-GB" sz="2000" dirty="0">
              <a:effectLst/>
            </a:endParaRPr>
          </a:p>
          <a:p>
            <a:pPr marL="0" indent="0" algn="just">
              <a:buNone/>
            </a:pPr>
            <a:endParaRPr lang="en-US" dirty="0"/>
          </a:p>
        </p:txBody>
      </p:sp>
    </p:spTree>
    <p:extLst>
      <p:ext uri="{BB962C8B-B14F-4D97-AF65-F5344CB8AC3E}">
        <p14:creationId xmlns:p14="http://schemas.microsoft.com/office/powerpoint/2010/main" val="3500175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82707-0B2D-15AD-DCFD-A03481754ACD}"/>
              </a:ext>
            </a:extLst>
          </p:cNvPr>
          <p:cNvSpPr>
            <a:spLocks noGrp="1"/>
          </p:cNvSpPr>
          <p:nvPr>
            <p:ph type="title"/>
          </p:nvPr>
        </p:nvSpPr>
        <p:spPr/>
        <p:txBody>
          <a:bodyPr>
            <a:normAutofit/>
          </a:bodyPr>
          <a:lstStyle/>
          <a:p>
            <a:pPr algn="ctr"/>
            <a:r>
              <a:rPr lang="en-US" sz="4800" b="1" dirty="0">
                <a:latin typeface="+mn-lt"/>
              </a:rPr>
              <a:t>OUTLINE OF SERMON</a:t>
            </a:r>
          </a:p>
        </p:txBody>
      </p:sp>
      <p:sp>
        <p:nvSpPr>
          <p:cNvPr id="3" name="Content Placeholder 2">
            <a:extLst>
              <a:ext uri="{FF2B5EF4-FFF2-40B4-BE49-F238E27FC236}">
                <a16:creationId xmlns:a16="http://schemas.microsoft.com/office/drawing/2014/main" id="{5D3E6EBC-FC18-D129-27A4-8F83493B8B4A}"/>
              </a:ext>
            </a:extLst>
          </p:cNvPr>
          <p:cNvSpPr>
            <a:spLocks noGrp="1"/>
          </p:cNvSpPr>
          <p:nvPr>
            <p:ph idx="1"/>
          </p:nvPr>
        </p:nvSpPr>
        <p:spPr/>
        <p:txBody>
          <a:bodyPr>
            <a:normAutofit/>
          </a:bodyPr>
          <a:lstStyle/>
          <a:p>
            <a:pPr>
              <a:lnSpc>
                <a:spcPct val="200000"/>
              </a:lnSpc>
              <a:spcBef>
                <a:spcPts val="0"/>
              </a:spcBef>
            </a:pPr>
            <a:r>
              <a:rPr lang="en-US" sz="4400" dirty="0"/>
              <a:t>Tradition &amp; the Call of Jeremiah</a:t>
            </a:r>
          </a:p>
          <a:p>
            <a:pPr>
              <a:lnSpc>
                <a:spcPct val="200000"/>
              </a:lnSpc>
              <a:spcBef>
                <a:spcPts val="0"/>
              </a:spcBef>
            </a:pPr>
            <a:r>
              <a:rPr lang="en-US" sz="4400" dirty="0"/>
              <a:t>The Law &amp; God’s Grace</a:t>
            </a:r>
          </a:p>
          <a:p>
            <a:pPr>
              <a:lnSpc>
                <a:spcPct val="200000"/>
              </a:lnSpc>
              <a:spcBef>
                <a:spcPts val="0"/>
              </a:spcBef>
            </a:pPr>
            <a:r>
              <a:rPr lang="en-US" sz="4400" dirty="0"/>
              <a:t>The Love of God Versus Church Tradition</a:t>
            </a:r>
          </a:p>
        </p:txBody>
      </p:sp>
    </p:spTree>
    <p:extLst>
      <p:ext uri="{BB962C8B-B14F-4D97-AF65-F5344CB8AC3E}">
        <p14:creationId xmlns:p14="http://schemas.microsoft.com/office/powerpoint/2010/main" val="101183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14AF-809E-3B9A-CA81-3B28574ABB1A}"/>
              </a:ext>
            </a:extLst>
          </p:cNvPr>
          <p:cNvSpPr>
            <a:spLocks noGrp="1"/>
          </p:cNvSpPr>
          <p:nvPr>
            <p:ph type="title"/>
          </p:nvPr>
        </p:nvSpPr>
        <p:spPr>
          <a:xfrm>
            <a:off x="419100" y="365125"/>
            <a:ext cx="10934700" cy="1325563"/>
          </a:xfrm>
        </p:spPr>
        <p:txBody>
          <a:bodyPr>
            <a:normAutofit fontScale="90000"/>
          </a:bodyPr>
          <a:lstStyle/>
          <a:p>
            <a:pPr algn="ctr"/>
            <a:r>
              <a:rPr lang="en-GB" sz="4900" b="1" dirty="0">
                <a:latin typeface="+mn-lt"/>
              </a:rPr>
              <a:t>TRADITION &amp; THE CALL OF JEREMIAH</a:t>
            </a:r>
            <a:br>
              <a:rPr lang="en-GB" b="1" dirty="0">
                <a:latin typeface="+mn-lt"/>
              </a:rPr>
            </a:br>
            <a:r>
              <a:rPr lang="en-GB" b="1" dirty="0">
                <a:latin typeface="+mn-lt"/>
              </a:rPr>
              <a:t>Jeremiah 1:4-10</a:t>
            </a:r>
            <a:br>
              <a:rPr lang="en-GB" b="1" dirty="0"/>
            </a:br>
            <a:endParaRPr lang="en-US" dirty="0"/>
          </a:p>
        </p:txBody>
      </p:sp>
      <p:sp>
        <p:nvSpPr>
          <p:cNvPr id="3" name="Content Placeholder 2">
            <a:extLst>
              <a:ext uri="{FF2B5EF4-FFF2-40B4-BE49-F238E27FC236}">
                <a16:creationId xmlns:a16="http://schemas.microsoft.com/office/drawing/2014/main" id="{268955D5-E70A-4670-69B4-DEFCE2972F59}"/>
              </a:ext>
            </a:extLst>
          </p:cNvPr>
          <p:cNvSpPr>
            <a:spLocks noGrp="1"/>
          </p:cNvSpPr>
          <p:nvPr>
            <p:ph idx="1"/>
          </p:nvPr>
        </p:nvSpPr>
        <p:spPr>
          <a:xfrm>
            <a:off x="0" y="1485899"/>
            <a:ext cx="12192000" cy="5006975"/>
          </a:xfrm>
        </p:spPr>
        <p:txBody>
          <a:bodyPr>
            <a:normAutofit/>
          </a:bodyPr>
          <a:lstStyle/>
          <a:p>
            <a:pPr algn="just">
              <a:buFont typeface="Wingdings" panose="05000000000000000000" pitchFamily="2" charset="2"/>
              <a:buChar char="q"/>
            </a:pPr>
            <a:r>
              <a:rPr lang="en-GB" sz="3600" dirty="0"/>
              <a:t>God knew Jeremiah before He was formed in mother’s womb.</a:t>
            </a:r>
          </a:p>
          <a:p>
            <a:pPr algn="just"/>
            <a:r>
              <a:rPr lang="en-GB" sz="3600" dirty="0"/>
              <a:t>God set apart and appointed Jeremiah - Prophet to the nations.</a:t>
            </a:r>
          </a:p>
          <a:p>
            <a:pPr algn="just"/>
            <a:r>
              <a:rPr lang="en-GB" sz="3600" dirty="0"/>
              <a:t> Jeremiah said, </a:t>
            </a:r>
            <a:r>
              <a:rPr lang="en-GB" sz="3600" b="1" i="1" dirty="0"/>
              <a:t>“I do not know how to speak; I am too young.”</a:t>
            </a:r>
          </a:p>
          <a:p>
            <a:pPr algn="just"/>
            <a:endParaRPr lang="en-GB" sz="2000" i="1" dirty="0"/>
          </a:p>
          <a:p>
            <a:pPr algn="just">
              <a:buFont typeface="Wingdings" panose="05000000000000000000" pitchFamily="2" charset="2"/>
              <a:buChar char="q"/>
            </a:pPr>
            <a:r>
              <a:rPr lang="en-GB" sz="3600" dirty="0"/>
              <a:t>But the </a:t>
            </a:r>
            <a:r>
              <a:rPr lang="en-GB" sz="3600" cap="small" dirty="0">
                <a:effectLst/>
              </a:rPr>
              <a:t>Lord</a:t>
            </a:r>
            <a:r>
              <a:rPr lang="en-GB" sz="3600" dirty="0"/>
              <a:t> said: </a:t>
            </a:r>
            <a:r>
              <a:rPr lang="en-GB" sz="3600" i="1" dirty="0"/>
              <a:t>“Do not say, ‘I am too young: </a:t>
            </a:r>
          </a:p>
          <a:p>
            <a:pPr algn="just"/>
            <a:r>
              <a:rPr lang="en-GB" sz="3600" i="1" dirty="0"/>
              <a:t>You must go to everyone I send you to </a:t>
            </a:r>
          </a:p>
          <a:p>
            <a:pPr algn="just"/>
            <a:r>
              <a:rPr lang="en-GB" sz="3600" i="1" dirty="0"/>
              <a:t>You say whatever I command you. </a:t>
            </a:r>
          </a:p>
          <a:p>
            <a:pPr algn="just"/>
            <a:r>
              <a:rPr lang="en-GB" sz="3600" i="1" dirty="0"/>
              <a:t>Do not be afraid…, I am with you and will rescue you,” </a:t>
            </a:r>
            <a:endParaRPr lang="en-GB" sz="3600" dirty="0"/>
          </a:p>
          <a:p>
            <a:pPr marL="0" indent="0">
              <a:buNone/>
            </a:pPr>
            <a:endParaRPr lang="en-US" dirty="0"/>
          </a:p>
        </p:txBody>
      </p:sp>
    </p:spTree>
    <p:extLst>
      <p:ext uri="{BB962C8B-B14F-4D97-AF65-F5344CB8AC3E}">
        <p14:creationId xmlns:p14="http://schemas.microsoft.com/office/powerpoint/2010/main" val="2684426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DAE95-AFD2-C238-71F5-DE35FB3DC82E}"/>
              </a:ext>
            </a:extLst>
          </p:cNvPr>
          <p:cNvSpPr>
            <a:spLocks noGrp="1"/>
          </p:cNvSpPr>
          <p:nvPr>
            <p:ph type="title"/>
          </p:nvPr>
        </p:nvSpPr>
        <p:spPr/>
        <p:txBody>
          <a:bodyPr/>
          <a:lstStyle/>
          <a:p>
            <a:pPr algn="ctr"/>
            <a:r>
              <a:rPr lang="en-GB" b="1" dirty="0">
                <a:latin typeface="+mn-lt"/>
              </a:rPr>
              <a:t>TRADITION &amp; THE CALL OF JEREMIAH</a:t>
            </a:r>
            <a:br>
              <a:rPr lang="en-GB" b="1" dirty="0">
                <a:latin typeface="+mn-lt"/>
              </a:rPr>
            </a:br>
            <a:r>
              <a:rPr lang="en-GB" b="1" dirty="0" err="1">
                <a:latin typeface="+mn-lt"/>
              </a:rPr>
              <a:t>Jeremiah</a:t>
            </a:r>
            <a:r>
              <a:rPr lang="en-GB" b="1" dirty="0">
                <a:latin typeface="+mn-lt"/>
              </a:rPr>
              <a:t> 1:4-10</a:t>
            </a:r>
            <a:endParaRPr lang="en-US" dirty="0"/>
          </a:p>
        </p:txBody>
      </p:sp>
      <p:sp>
        <p:nvSpPr>
          <p:cNvPr id="3" name="Content Placeholder 2">
            <a:extLst>
              <a:ext uri="{FF2B5EF4-FFF2-40B4-BE49-F238E27FC236}">
                <a16:creationId xmlns:a16="http://schemas.microsoft.com/office/drawing/2014/main" id="{4FB7BE3F-9FF3-7FC2-658A-30CEDBD6FEC1}"/>
              </a:ext>
            </a:extLst>
          </p:cNvPr>
          <p:cNvSpPr>
            <a:spLocks noGrp="1"/>
          </p:cNvSpPr>
          <p:nvPr>
            <p:ph idx="1"/>
          </p:nvPr>
        </p:nvSpPr>
        <p:spPr>
          <a:xfrm>
            <a:off x="596900" y="1825625"/>
            <a:ext cx="11074400" cy="4351338"/>
          </a:xfrm>
        </p:spPr>
        <p:txBody>
          <a:bodyPr/>
          <a:lstStyle/>
          <a:p>
            <a:pPr algn="just">
              <a:buFont typeface="Wingdings" panose="05000000000000000000" pitchFamily="2" charset="2"/>
              <a:buChar char="q"/>
            </a:pPr>
            <a:r>
              <a:rPr lang="en-GB" sz="4000" dirty="0"/>
              <a:t>The </a:t>
            </a:r>
            <a:r>
              <a:rPr lang="en-GB" sz="4000" cap="small" dirty="0">
                <a:effectLst/>
              </a:rPr>
              <a:t>Lord</a:t>
            </a:r>
            <a:r>
              <a:rPr lang="en-GB" sz="4000" dirty="0"/>
              <a:t> reached out his hand and touched Jeremiah’s mouth and said to him:</a:t>
            </a:r>
          </a:p>
          <a:p>
            <a:pPr algn="just"/>
            <a:r>
              <a:rPr lang="en-GB" sz="4000" i="1" dirty="0"/>
              <a:t>“I have put my words in your mouth…</a:t>
            </a:r>
          </a:p>
          <a:p>
            <a:pPr algn="just"/>
            <a:r>
              <a:rPr lang="en-GB" sz="4000" i="1" dirty="0"/>
              <a:t>I appoint you over nations and kingdoms: </a:t>
            </a:r>
          </a:p>
          <a:p>
            <a:pPr lvl="1" algn="just"/>
            <a:r>
              <a:rPr lang="en-GB" sz="3600" i="1" dirty="0"/>
              <a:t>to uproot and tear down, </a:t>
            </a:r>
          </a:p>
          <a:p>
            <a:pPr lvl="1" algn="just"/>
            <a:r>
              <a:rPr lang="en-GB" sz="3600" i="1" dirty="0"/>
              <a:t>to destroy and overthrow, </a:t>
            </a:r>
          </a:p>
          <a:p>
            <a:pPr lvl="1" algn="just"/>
            <a:r>
              <a:rPr lang="en-GB" sz="3600" i="1" dirty="0"/>
              <a:t>to build and to plant.”</a:t>
            </a:r>
          </a:p>
          <a:p>
            <a:endParaRPr lang="en-US" dirty="0"/>
          </a:p>
        </p:txBody>
      </p:sp>
    </p:spTree>
    <p:extLst>
      <p:ext uri="{BB962C8B-B14F-4D97-AF65-F5344CB8AC3E}">
        <p14:creationId xmlns:p14="http://schemas.microsoft.com/office/powerpoint/2010/main" val="152308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FCD7-9B56-F823-CEFF-45287EB3F54A}"/>
              </a:ext>
            </a:extLst>
          </p:cNvPr>
          <p:cNvSpPr>
            <a:spLocks noGrp="1"/>
          </p:cNvSpPr>
          <p:nvPr>
            <p:ph type="title"/>
          </p:nvPr>
        </p:nvSpPr>
        <p:spPr>
          <a:xfrm>
            <a:off x="101600" y="0"/>
            <a:ext cx="12090400" cy="1930399"/>
          </a:xfrm>
        </p:spPr>
        <p:txBody>
          <a:bodyPr>
            <a:normAutofit/>
          </a:bodyPr>
          <a:lstStyle/>
          <a:p>
            <a:pPr algn="ctr"/>
            <a:r>
              <a:rPr lang="en-GB" sz="4900" b="1" dirty="0">
                <a:latin typeface="+mn-lt"/>
              </a:rPr>
              <a:t>THE MOUNTAIN OF FEAR - Hebrews 12:18-21</a:t>
            </a:r>
            <a:br>
              <a:rPr lang="en-GB" b="1" dirty="0"/>
            </a:br>
            <a:endParaRPr lang="en-US" dirty="0"/>
          </a:p>
        </p:txBody>
      </p:sp>
      <p:sp>
        <p:nvSpPr>
          <p:cNvPr id="3" name="Content Placeholder 2">
            <a:extLst>
              <a:ext uri="{FF2B5EF4-FFF2-40B4-BE49-F238E27FC236}">
                <a16:creationId xmlns:a16="http://schemas.microsoft.com/office/drawing/2014/main" id="{C42A1365-B60C-EDF8-E51F-579493EEFFE2}"/>
              </a:ext>
            </a:extLst>
          </p:cNvPr>
          <p:cNvSpPr>
            <a:spLocks noGrp="1"/>
          </p:cNvSpPr>
          <p:nvPr>
            <p:ph idx="1"/>
          </p:nvPr>
        </p:nvSpPr>
        <p:spPr>
          <a:xfrm>
            <a:off x="0" y="1231901"/>
            <a:ext cx="12192000" cy="4945062"/>
          </a:xfrm>
        </p:spPr>
        <p:txBody>
          <a:bodyPr>
            <a:normAutofit lnSpcReduction="10000"/>
          </a:bodyPr>
          <a:lstStyle/>
          <a:p>
            <a:pPr algn="just"/>
            <a:r>
              <a:rPr lang="en-GB" sz="4000" i="1" baseline="30000" dirty="0"/>
              <a:t>18 </a:t>
            </a:r>
            <a:r>
              <a:rPr lang="en-GB" sz="4000" i="1" dirty="0"/>
              <a:t>You have not come to a mountain that can be touched and that is burning with fire; to darkness, gloom and storm; </a:t>
            </a:r>
            <a:r>
              <a:rPr lang="en-GB" sz="4000" i="1" baseline="30000" dirty="0"/>
              <a:t>19 </a:t>
            </a:r>
            <a:r>
              <a:rPr lang="en-GB" sz="4000" i="1" dirty="0"/>
              <a:t>to a trumpet blast or to such a voice speaking words that those who heard it begged that no further word be spoken to them, </a:t>
            </a:r>
            <a:r>
              <a:rPr lang="en-GB" sz="4000" i="1" baseline="30000" dirty="0"/>
              <a:t>20 </a:t>
            </a:r>
            <a:r>
              <a:rPr lang="en-GB" sz="4000" i="1" dirty="0"/>
              <a:t>because they could not bear what was commanded: “If even an animal touches the mountain, it must be stoned to death.”</a:t>
            </a:r>
            <a:r>
              <a:rPr lang="en-GB" sz="4000" i="1" baseline="30000" dirty="0"/>
              <a:t>[</a:t>
            </a:r>
            <a:r>
              <a:rPr lang="en-GB" sz="4000" i="1" baseline="30000" dirty="0">
                <a:hlinkClick r:id="rId2" tooltip="See footnote a"/>
              </a:rPr>
              <a:t>a</a:t>
            </a:r>
            <a:r>
              <a:rPr lang="en-GB" sz="4000" i="1" baseline="30000" dirty="0"/>
              <a:t>]</a:t>
            </a:r>
            <a:r>
              <a:rPr lang="en-GB" sz="4000" i="1" dirty="0"/>
              <a:t> </a:t>
            </a:r>
          </a:p>
          <a:p>
            <a:pPr algn="just"/>
            <a:r>
              <a:rPr lang="en-GB" sz="4000" i="1" baseline="30000" dirty="0"/>
              <a:t>21 </a:t>
            </a:r>
            <a:r>
              <a:rPr lang="en-GB" sz="4000" i="1" dirty="0"/>
              <a:t>The sight was so terrifying that Moses said, “I am trembling with fear.”</a:t>
            </a:r>
            <a:r>
              <a:rPr lang="en-GB" sz="4000" i="1" baseline="30000" dirty="0"/>
              <a:t>[</a:t>
            </a:r>
            <a:r>
              <a:rPr lang="en-GB" sz="4000" i="1" baseline="30000" dirty="0">
                <a:hlinkClick r:id="rId3" tooltip="See footnote b"/>
              </a:rPr>
              <a:t>b</a:t>
            </a:r>
            <a:r>
              <a:rPr lang="en-GB" sz="4000" i="1" baseline="30000" dirty="0"/>
              <a:t>]</a:t>
            </a:r>
            <a:endParaRPr lang="en-GB" sz="4000" i="1" dirty="0"/>
          </a:p>
          <a:p>
            <a:endParaRPr lang="en-US" dirty="0"/>
          </a:p>
        </p:txBody>
      </p:sp>
    </p:spTree>
    <p:extLst>
      <p:ext uri="{BB962C8B-B14F-4D97-AF65-F5344CB8AC3E}">
        <p14:creationId xmlns:p14="http://schemas.microsoft.com/office/powerpoint/2010/main" val="2103025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BE737-7388-C2E9-6C52-D5A09C02F375}"/>
              </a:ext>
            </a:extLst>
          </p:cNvPr>
          <p:cNvSpPr>
            <a:spLocks noGrp="1"/>
          </p:cNvSpPr>
          <p:nvPr>
            <p:ph type="title"/>
          </p:nvPr>
        </p:nvSpPr>
        <p:spPr/>
        <p:txBody>
          <a:bodyPr/>
          <a:lstStyle/>
          <a:p>
            <a:pPr algn="ctr"/>
            <a:r>
              <a:rPr lang="en-GB" b="1" dirty="0">
                <a:latin typeface="+mn-lt"/>
              </a:rPr>
              <a:t>THE MOUNTAIN OF JOY - Hebrews 12:22-24</a:t>
            </a:r>
            <a:endParaRPr lang="en-US" dirty="0"/>
          </a:p>
        </p:txBody>
      </p:sp>
      <p:sp>
        <p:nvSpPr>
          <p:cNvPr id="3" name="Content Placeholder 2">
            <a:extLst>
              <a:ext uri="{FF2B5EF4-FFF2-40B4-BE49-F238E27FC236}">
                <a16:creationId xmlns:a16="http://schemas.microsoft.com/office/drawing/2014/main" id="{30BC4402-0725-A050-1C85-56E0A4C3293E}"/>
              </a:ext>
            </a:extLst>
          </p:cNvPr>
          <p:cNvSpPr>
            <a:spLocks noGrp="1"/>
          </p:cNvSpPr>
          <p:nvPr>
            <p:ph idx="1"/>
          </p:nvPr>
        </p:nvSpPr>
        <p:spPr>
          <a:xfrm>
            <a:off x="0" y="1690688"/>
            <a:ext cx="12192000" cy="4802187"/>
          </a:xfrm>
        </p:spPr>
        <p:txBody>
          <a:bodyPr>
            <a:normAutofit lnSpcReduction="10000"/>
          </a:bodyPr>
          <a:lstStyle/>
          <a:p>
            <a:pPr algn="just"/>
            <a:r>
              <a:rPr lang="en-GB" sz="4000" i="1" baseline="30000" dirty="0"/>
              <a:t>22 </a:t>
            </a:r>
            <a:r>
              <a:rPr lang="en-GB" sz="4000" i="1" dirty="0"/>
              <a:t>But you have come to Mount Zion, to the city of the living God, the heavenly Jerusalem. You have come to thousands upon thousands of angels in joyful assembly, </a:t>
            </a:r>
            <a:r>
              <a:rPr lang="en-GB" sz="4000" i="1" baseline="30000" dirty="0"/>
              <a:t>23 </a:t>
            </a:r>
            <a:r>
              <a:rPr lang="en-GB" sz="4000" i="1" dirty="0"/>
              <a:t>to the church of the firstborn, whose names are written in heaven. </a:t>
            </a:r>
          </a:p>
          <a:p>
            <a:pPr algn="just"/>
            <a:r>
              <a:rPr lang="en-GB" sz="4000" i="1" dirty="0"/>
              <a:t>You have come to God, the Judge of all, to the spirits of the righteous made perfect, </a:t>
            </a:r>
            <a:r>
              <a:rPr lang="en-GB" sz="4000" i="1" baseline="30000" dirty="0"/>
              <a:t>24 </a:t>
            </a:r>
            <a:r>
              <a:rPr lang="en-GB" sz="4000" i="1" dirty="0"/>
              <a:t>to Jesus the mediator of a new covenant, and to the sprinkled blood that speaks a better word than the blood of Abel.</a:t>
            </a:r>
          </a:p>
          <a:p>
            <a:endParaRPr lang="en-US" dirty="0"/>
          </a:p>
        </p:txBody>
      </p:sp>
    </p:spTree>
    <p:extLst>
      <p:ext uri="{BB962C8B-B14F-4D97-AF65-F5344CB8AC3E}">
        <p14:creationId xmlns:p14="http://schemas.microsoft.com/office/powerpoint/2010/main" val="110325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3955-A7FD-4D8F-5C2E-C44FC9BB21E3}"/>
              </a:ext>
            </a:extLst>
          </p:cNvPr>
          <p:cNvSpPr>
            <a:spLocks noGrp="1"/>
          </p:cNvSpPr>
          <p:nvPr>
            <p:ph type="title"/>
          </p:nvPr>
        </p:nvSpPr>
        <p:spPr>
          <a:xfrm>
            <a:off x="0" y="135467"/>
            <a:ext cx="12192000" cy="880533"/>
          </a:xfrm>
        </p:spPr>
        <p:txBody>
          <a:bodyPr/>
          <a:lstStyle/>
          <a:p>
            <a:pPr algn="ctr"/>
            <a:r>
              <a:rPr lang="en-US" b="1" dirty="0">
                <a:latin typeface="+mn-lt"/>
              </a:rPr>
              <a:t>OUR GOD IS A CONSUMING FIRE –Heb. 12:25-29</a:t>
            </a:r>
          </a:p>
        </p:txBody>
      </p:sp>
      <p:sp>
        <p:nvSpPr>
          <p:cNvPr id="3" name="Content Placeholder 2">
            <a:extLst>
              <a:ext uri="{FF2B5EF4-FFF2-40B4-BE49-F238E27FC236}">
                <a16:creationId xmlns:a16="http://schemas.microsoft.com/office/drawing/2014/main" id="{298DE3C8-FBD1-3FBC-56A3-0DEC435AB149}"/>
              </a:ext>
            </a:extLst>
          </p:cNvPr>
          <p:cNvSpPr>
            <a:spLocks noGrp="1"/>
          </p:cNvSpPr>
          <p:nvPr>
            <p:ph idx="1"/>
          </p:nvPr>
        </p:nvSpPr>
        <p:spPr>
          <a:xfrm>
            <a:off x="203200" y="1016000"/>
            <a:ext cx="11620500" cy="5473700"/>
          </a:xfrm>
        </p:spPr>
        <p:txBody>
          <a:bodyPr>
            <a:normAutofit lnSpcReduction="10000"/>
          </a:bodyPr>
          <a:lstStyle/>
          <a:p>
            <a:pPr algn="just"/>
            <a:r>
              <a:rPr lang="en-GB" sz="3600" i="1" baseline="30000" dirty="0"/>
              <a:t>25 </a:t>
            </a:r>
            <a:r>
              <a:rPr lang="en-GB" sz="3600" i="1" dirty="0"/>
              <a:t>See to it that you do not refuse him who speaks. If they did not escape when they refused him who warned them on earth, how much less will we, if we turn away from him who warns us from heaven? </a:t>
            </a:r>
          </a:p>
          <a:p>
            <a:pPr algn="just"/>
            <a:r>
              <a:rPr lang="en-GB" sz="3600" i="1" baseline="30000" dirty="0"/>
              <a:t>26 </a:t>
            </a:r>
            <a:r>
              <a:rPr lang="en-GB" sz="3600" i="1" dirty="0"/>
              <a:t>At that time his voice shook the earth, but now he has promised, “Once more I will shake not only the earth but also the heavens.”</a:t>
            </a:r>
            <a:r>
              <a:rPr lang="en-GB" sz="3600" i="1" baseline="30000" dirty="0"/>
              <a:t>[</a:t>
            </a:r>
            <a:r>
              <a:rPr lang="en-GB" sz="3600" i="1" baseline="30000" dirty="0">
                <a:hlinkClick r:id="rId2" tooltip="See footnote c"/>
              </a:rPr>
              <a:t>c</a:t>
            </a:r>
            <a:r>
              <a:rPr lang="en-GB" sz="3600" i="1" baseline="30000" dirty="0"/>
              <a:t>]</a:t>
            </a:r>
            <a:r>
              <a:rPr lang="en-GB" sz="3600" i="1" dirty="0"/>
              <a:t> </a:t>
            </a:r>
          </a:p>
          <a:p>
            <a:pPr algn="just"/>
            <a:r>
              <a:rPr lang="en-GB" sz="3600" i="1" baseline="30000" dirty="0"/>
              <a:t>28 </a:t>
            </a:r>
            <a:r>
              <a:rPr lang="en-GB" sz="3600" i="1" dirty="0"/>
              <a:t>Therefore, since we are receiving a kingdom that cannot be shaken, let us be thankful, and so worship God acceptably with reverence and awe, </a:t>
            </a:r>
            <a:r>
              <a:rPr lang="en-GB" sz="3600" i="1" baseline="30000" dirty="0"/>
              <a:t>29 </a:t>
            </a:r>
            <a:r>
              <a:rPr lang="en-GB" sz="3600" i="1" dirty="0"/>
              <a:t>for our “God is a consuming fire.”</a:t>
            </a:r>
            <a:r>
              <a:rPr lang="en-GB" sz="3600" i="1" baseline="30000" dirty="0"/>
              <a:t>[</a:t>
            </a:r>
            <a:r>
              <a:rPr lang="en-GB" sz="3600" i="1" baseline="30000" dirty="0">
                <a:hlinkClick r:id="rId3" tooltip="See footnote d"/>
              </a:rPr>
              <a:t>d</a:t>
            </a:r>
            <a:r>
              <a:rPr lang="en-GB" sz="3600" i="1" baseline="30000" dirty="0"/>
              <a:t>]</a:t>
            </a:r>
            <a:endParaRPr lang="en-GB" sz="3600" i="1" dirty="0"/>
          </a:p>
          <a:p>
            <a:endParaRPr lang="en-US" dirty="0"/>
          </a:p>
        </p:txBody>
      </p:sp>
    </p:spTree>
    <p:extLst>
      <p:ext uri="{BB962C8B-B14F-4D97-AF65-F5344CB8AC3E}">
        <p14:creationId xmlns:p14="http://schemas.microsoft.com/office/powerpoint/2010/main" val="728158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B757A-936C-045E-E494-4FE74374E406}"/>
              </a:ext>
            </a:extLst>
          </p:cNvPr>
          <p:cNvSpPr>
            <a:spLocks noGrp="1"/>
          </p:cNvSpPr>
          <p:nvPr>
            <p:ph type="title"/>
          </p:nvPr>
        </p:nvSpPr>
        <p:spPr/>
        <p:txBody>
          <a:bodyPr>
            <a:normAutofit/>
          </a:bodyPr>
          <a:lstStyle/>
          <a:p>
            <a:r>
              <a:rPr lang="en-US" sz="4400" dirty="0">
                <a:latin typeface="Arial Black" panose="020B0A04020102020204" pitchFamily="34" charset="0"/>
              </a:rPr>
              <a:t>THE LAW &amp; GRACE</a:t>
            </a:r>
            <a:br>
              <a:rPr lang="en-US" sz="4400" dirty="0">
                <a:latin typeface="Arial Black" panose="020B0A04020102020204" pitchFamily="34" charset="0"/>
              </a:rPr>
            </a:br>
            <a:endParaRPr lang="en-US" dirty="0"/>
          </a:p>
        </p:txBody>
      </p:sp>
      <p:sp>
        <p:nvSpPr>
          <p:cNvPr id="3" name="Content Placeholder 2">
            <a:extLst>
              <a:ext uri="{FF2B5EF4-FFF2-40B4-BE49-F238E27FC236}">
                <a16:creationId xmlns:a16="http://schemas.microsoft.com/office/drawing/2014/main" id="{D85E8848-6A02-99BD-3970-FEEB404C4EE1}"/>
              </a:ext>
            </a:extLst>
          </p:cNvPr>
          <p:cNvSpPr>
            <a:spLocks noGrp="1"/>
          </p:cNvSpPr>
          <p:nvPr>
            <p:ph idx="1"/>
          </p:nvPr>
        </p:nvSpPr>
        <p:spPr>
          <a:xfrm>
            <a:off x="838200" y="1244600"/>
            <a:ext cx="10515600" cy="4932363"/>
          </a:xfrm>
        </p:spPr>
        <p:txBody>
          <a:bodyPr>
            <a:normAutofit/>
          </a:bodyPr>
          <a:lstStyle/>
          <a:p>
            <a:pPr>
              <a:buFont typeface="Wingdings" panose="05000000000000000000" pitchFamily="2" charset="2"/>
              <a:buChar char="q"/>
            </a:pPr>
            <a:r>
              <a:rPr lang="en-US" sz="3200" b="1" dirty="0">
                <a:latin typeface="Arial Black" panose="020B0A04020102020204" pitchFamily="34" charset="0"/>
              </a:rPr>
              <a:t>Here are some examples: </a:t>
            </a:r>
          </a:p>
          <a:p>
            <a:pPr lvl="1"/>
            <a:r>
              <a:rPr lang="en-US" sz="3000" b="1" dirty="0">
                <a:latin typeface="Arial Black" panose="020B0A04020102020204" pitchFamily="34" charset="0"/>
              </a:rPr>
              <a:t>The parable of the Good Samaritan Lk 10: 25</a:t>
            </a:r>
          </a:p>
          <a:p>
            <a:pPr marL="457200" lvl="1" indent="0">
              <a:buNone/>
            </a:pPr>
            <a:endParaRPr lang="en-US" sz="3000" b="1" dirty="0">
              <a:latin typeface="Arial Black" panose="020B0A04020102020204" pitchFamily="34" charset="0"/>
            </a:endParaRPr>
          </a:p>
          <a:p>
            <a:pPr lvl="1"/>
            <a:r>
              <a:rPr lang="en-US" sz="3000" b="1" dirty="0">
                <a:latin typeface="Arial Black" panose="020B0A04020102020204" pitchFamily="34" charset="0"/>
              </a:rPr>
              <a:t>Contrast with Lev 21:1-3- laws to the Priest</a:t>
            </a:r>
          </a:p>
          <a:p>
            <a:pPr marL="457200" lvl="1" indent="0">
              <a:buNone/>
            </a:pPr>
            <a:endParaRPr lang="en-US" sz="3000" b="1" dirty="0">
              <a:latin typeface="Arial Black" panose="020B0A04020102020204" pitchFamily="34" charset="0"/>
            </a:endParaRPr>
          </a:p>
          <a:p>
            <a:pPr lvl="1"/>
            <a:r>
              <a:rPr lang="en-US" sz="3000" b="1" dirty="0">
                <a:latin typeface="Arial Black" panose="020B0A04020102020204" pitchFamily="34" charset="0"/>
              </a:rPr>
              <a:t>Demonstrated with Jn 11: 38-44 –Lazarus</a:t>
            </a:r>
          </a:p>
          <a:p>
            <a:pPr marL="457200" lvl="1" indent="0">
              <a:buNone/>
            </a:pPr>
            <a:endParaRPr lang="en-US" sz="3000" b="1" dirty="0">
              <a:latin typeface="Arial Black" panose="020B0A04020102020204" pitchFamily="34" charset="0"/>
            </a:endParaRPr>
          </a:p>
          <a:p>
            <a:pPr lvl="1"/>
            <a:r>
              <a:rPr lang="en-US" sz="3000" b="1" dirty="0">
                <a:latin typeface="Arial Black" panose="020B0A04020102020204" pitchFamily="34" charset="0"/>
              </a:rPr>
              <a:t>Also Lk 7:11-15 – the only son of a widow</a:t>
            </a:r>
          </a:p>
          <a:p>
            <a:endParaRPr lang="en-US" dirty="0"/>
          </a:p>
        </p:txBody>
      </p:sp>
    </p:spTree>
    <p:extLst>
      <p:ext uri="{BB962C8B-B14F-4D97-AF65-F5344CB8AC3E}">
        <p14:creationId xmlns:p14="http://schemas.microsoft.com/office/powerpoint/2010/main" val="887660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1041</Words>
  <Application>Microsoft Office PowerPoint</Application>
  <PresentationFormat>Widescreen</PresentationFormat>
  <Paragraphs>99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GOD’S LOVE AGAINST CHURCH TRADITION (Jeremiah 1:4-10; Heb.12:18-29; Luke 13:10-17)</vt:lpstr>
      <vt:lpstr>INTRODUCTION</vt:lpstr>
      <vt:lpstr>OUTLINE OF SERMON</vt:lpstr>
      <vt:lpstr>TRADITION &amp; THE CALL OF JEREMIAH Jeremiah 1:4-10 </vt:lpstr>
      <vt:lpstr>TRADITION &amp; THE CALL OF JEREMIAH Jeremiah 1:4-10</vt:lpstr>
      <vt:lpstr>THE MOUNTAIN OF FEAR - Hebrews 12:18-21 </vt:lpstr>
      <vt:lpstr>THE MOUNTAIN OF JOY - Hebrews 12:22-24</vt:lpstr>
      <vt:lpstr>OUR GOD IS A CONSUMING FIRE –Heb. 12:25-29</vt:lpstr>
      <vt:lpstr>THE LAW &amp; GRACE </vt:lpstr>
      <vt:lpstr>THE SABBATH LAW </vt:lpstr>
      <vt:lpstr>  THE TORMENT SHE ENDURED – Lk13:11,16 </vt:lpstr>
      <vt:lpstr> THE TOUCH SHE EXPERIENCED - Lk13:12-17 </vt:lpstr>
      <vt:lpstr>THE TRANSFORMATION SHE ENJOYED - Lk13:13 </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LOVE AGAINST CHURCH TRADITION </dc:title>
  <dc:creator>Rev. Dr. Enoch Aryee-Atta</dc:creator>
  <cp:lastModifiedBy>Julia Aryee-Atta</cp:lastModifiedBy>
  <cp:revision>21</cp:revision>
  <dcterms:created xsi:type="dcterms:W3CDTF">2022-08-20T19:49:41Z</dcterms:created>
  <dcterms:modified xsi:type="dcterms:W3CDTF">2022-08-21T07:42:22Z</dcterms:modified>
</cp:coreProperties>
</file>