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71" r:id="rId4"/>
    <p:sldId id="258" r:id="rId5"/>
    <p:sldId id="284" r:id="rId6"/>
    <p:sldId id="285" r:id="rId7"/>
    <p:sldId id="286" r:id="rId8"/>
    <p:sldId id="277" r:id="rId9"/>
    <p:sldId id="279" r:id="rId10"/>
    <p:sldId id="263" r:id="rId11"/>
    <p:sldId id="282" r:id="rId12"/>
    <p:sldId id="27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C51EF6-B83D-4415-9D67-C90772376958}" type="datetimeFigureOut">
              <a:rPr lang="en-US" smtClean="0"/>
              <a:t>3/5/2022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4D1A29-DA6A-464A-9249-E34343315941}" type="slidenum">
              <a:rPr lang="en-US" smtClean="0"/>
              <a:t>‹#›</a:t>
            </a:fld>
            <a:endParaRPr lang="en-US"/>
          </a:p>
        </p:txBody>
      </p:sp>
    </p:spTree>
    <p:extLst>
      <p:ext uri="{BB962C8B-B14F-4D97-AF65-F5344CB8AC3E}">
        <p14:creationId xmlns:p14="http://schemas.microsoft.com/office/powerpoint/2010/main" val="2642690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DA0AA-4915-4D51-BDE5-8DB3BBB524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56B897-1979-4860-9034-A34BDF9DD8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66601A-F1B2-415A-8B2A-E87A00E261A8}"/>
              </a:ext>
            </a:extLst>
          </p:cNvPr>
          <p:cNvSpPr>
            <a:spLocks noGrp="1"/>
          </p:cNvSpPr>
          <p:nvPr>
            <p:ph type="dt" sz="half" idx="10"/>
          </p:nvPr>
        </p:nvSpPr>
        <p:spPr/>
        <p:txBody>
          <a:bodyPr/>
          <a:lstStyle/>
          <a:p>
            <a:fld id="{EC880417-394A-4174-8F2A-C9C893A1CFE1}" type="datetime1">
              <a:rPr lang="en-US" smtClean="0"/>
              <a:t>3/5/2022</a:t>
            </a:fld>
            <a:endParaRPr lang="en-US"/>
          </a:p>
        </p:txBody>
      </p:sp>
      <p:sp>
        <p:nvSpPr>
          <p:cNvPr id="5" name="Footer Placeholder 4">
            <a:extLst>
              <a:ext uri="{FF2B5EF4-FFF2-40B4-BE49-F238E27FC236}">
                <a16:creationId xmlns:a16="http://schemas.microsoft.com/office/drawing/2014/main" id="{139A17F7-8F83-4CAE-AA8B-4BDB5DC559BF}"/>
              </a:ext>
            </a:extLst>
          </p:cNvPr>
          <p:cNvSpPr>
            <a:spLocks noGrp="1"/>
          </p:cNvSpPr>
          <p:nvPr>
            <p:ph type="ftr" sz="quarter" idx="11"/>
          </p:nvPr>
        </p:nvSpPr>
        <p:spPr/>
        <p:txBody>
          <a:bodyPr/>
          <a:lstStyle/>
          <a:p>
            <a:r>
              <a:rPr lang="en-GB"/>
              <a:t>Truthfulness in Worship- Dr E. Aryee-Atta</a:t>
            </a:r>
            <a:endParaRPr lang="en-US"/>
          </a:p>
        </p:txBody>
      </p:sp>
      <p:sp>
        <p:nvSpPr>
          <p:cNvPr id="6" name="Slide Number Placeholder 5">
            <a:extLst>
              <a:ext uri="{FF2B5EF4-FFF2-40B4-BE49-F238E27FC236}">
                <a16:creationId xmlns:a16="http://schemas.microsoft.com/office/drawing/2014/main" id="{75868A72-D78E-4352-BD63-52EB463D1034}"/>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521264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04BB7-F8C3-451F-94EE-41FB365280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635BF0-8BF8-4512-BB9C-41E3D259D2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1A63C5-A8AA-4D74-85CE-2592A0415612}"/>
              </a:ext>
            </a:extLst>
          </p:cNvPr>
          <p:cNvSpPr>
            <a:spLocks noGrp="1"/>
          </p:cNvSpPr>
          <p:nvPr>
            <p:ph type="dt" sz="half" idx="10"/>
          </p:nvPr>
        </p:nvSpPr>
        <p:spPr/>
        <p:txBody>
          <a:bodyPr/>
          <a:lstStyle/>
          <a:p>
            <a:fld id="{6199E003-BC86-4DDE-A1F7-1E4B3E0E659E}" type="datetime1">
              <a:rPr lang="en-US" smtClean="0"/>
              <a:t>3/5/2022</a:t>
            </a:fld>
            <a:endParaRPr lang="en-US"/>
          </a:p>
        </p:txBody>
      </p:sp>
      <p:sp>
        <p:nvSpPr>
          <p:cNvPr id="5" name="Footer Placeholder 4">
            <a:extLst>
              <a:ext uri="{FF2B5EF4-FFF2-40B4-BE49-F238E27FC236}">
                <a16:creationId xmlns:a16="http://schemas.microsoft.com/office/drawing/2014/main" id="{9A0AC9A9-E3A5-4D2D-8301-27EDC30FFC29}"/>
              </a:ext>
            </a:extLst>
          </p:cNvPr>
          <p:cNvSpPr>
            <a:spLocks noGrp="1"/>
          </p:cNvSpPr>
          <p:nvPr>
            <p:ph type="ftr" sz="quarter" idx="11"/>
          </p:nvPr>
        </p:nvSpPr>
        <p:spPr/>
        <p:txBody>
          <a:bodyPr/>
          <a:lstStyle/>
          <a:p>
            <a:r>
              <a:rPr lang="en-GB"/>
              <a:t>Truthfulness in Worship- Dr E. Aryee-Atta</a:t>
            </a:r>
            <a:endParaRPr lang="en-US"/>
          </a:p>
        </p:txBody>
      </p:sp>
      <p:sp>
        <p:nvSpPr>
          <p:cNvPr id="6" name="Slide Number Placeholder 5">
            <a:extLst>
              <a:ext uri="{FF2B5EF4-FFF2-40B4-BE49-F238E27FC236}">
                <a16:creationId xmlns:a16="http://schemas.microsoft.com/office/drawing/2014/main" id="{A188B25D-1397-4968-AEDE-A1638FD81012}"/>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3128650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0F40D6-A519-4444-A41C-43236A04C4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E6FD63-BA61-45AE-897C-93B0A52C7C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FFD406-055C-4613-A4DC-C406EA6191F9}"/>
              </a:ext>
            </a:extLst>
          </p:cNvPr>
          <p:cNvSpPr>
            <a:spLocks noGrp="1"/>
          </p:cNvSpPr>
          <p:nvPr>
            <p:ph type="dt" sz="half" idx="10"/>
          </p:nvPr>
        </p:nvSpPr>
        <p:spPr/>
        <p:txBody>
          <a:bodyPr/>
          <a:lstStyle/>
          <a:p>
            <a:fld id="{13CB8B20-AFD4-42C3-8D6F-C1F290098E7F}" type="datetime1">
              <a:rPr lang="en-US" smtClean="0"/>
              <a:t>3/5/2022</a:t>
            </a:fld>
            <a:endParaRPr lang="en-US"/>
          </a:p>
        </p:txBody>
      </p:sp>
      <p:sp>
        <p:nvSpPr>
          <p:cNvPr id="5" name="Footer Placeholder 4">
            <a:extLst>
              <a:ext uri="{FF2B5EF4-FFF2-40B4-BE49-F238E27FC236}">
                <a16:creationId xmlns:a16="http://schemas.microsoft.com/office/drawing/2014/main" id="{8E2EF1DB-65EF-4617-8D49-141A5F0BC8EB}"/>
              </a:ext>
            </a:extLst>
          </p:cNvPr>
          <p:cNvSpPr>
            <a:spLocks noGrp="1"/>
          </p:cNvSpPr>
          <p:nvPr>
            <p:ph type="ftr" sz="quarter" idx="11"/>
          </p:nvPr>
        </p:nvSpPr>
        <p:spPr/>
        <p:txBody>
          <a:bodyPr/>
          <a:lstStyle/>
          <a:p>
            <a:r>
              <a:rPr lang="en-GB"/>
              <a:t>Truthfulness in Worship- Dr E. Aryee-Atta</a:t>
            </a:r>
            <a:endParaRPr lang="en-US"/>
          </a:p>
        </p:txBody>
      </p:sp>
      <p:sp>
        <p:nvSpPr>
          <p:cNvPr id="6" name="Slide Number Placeholder 5">
            <a:extLst>
              <a:ext uri="{FF2B5EF4-FFF2-40B4-BE49-F238E27FC236}">
                <a16:creationId xmlns:a16="http://schemas.microsoft.com/office/drawing/2014/main" id="{4933516C-22A6-4E2B-9339-8809F61F9ABE}"/>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615715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28929-0AFA-4B16-A6F1-BE233D91CE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91AEDB-F343-4183-BC86-320DB41AAA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99D13-7272-4A04-BF4A-F9518608A9F4}"/>
              </a:ext>
            </a:extLst>
          </p:cNvPr>
          <p:cNvSpPr>
            <a:spLocks noGrp="1"/>
          </p:cNvSpPr>
          <p:nvPr>
            <p:ph type="dt" sz="half" idx="10"/>
          </p:nvPr>
        </p:nvSpPr>
        <p:spPr/>
        <p:txBody>
          <a:bodyPr/>
          <a:lstStyle/>
          <a:p>
            <a:fld id="{3D135C09-29CA-4892-A00E-7D68591B5BC8}" type="datetime1">
              <a:rPr lang="en-US" smtClean="0"/>
              <a:t>3/5/2022</a:t>
            </a:fld>
            <a:endParaRPr lang="en-US"/>
          </a:p>
        </p:txBody>
      </p:sp>
      <p:sp>
        <p:nvSpPr>
          <p:cNvPr id="5" name="Footer Placeholder 4">
            <a:extLst>
              <a:ext uri="{FF2B5EF4-FFF2-40B4-BE49-F238E27FC236}">
                <a16:creationId xmlns:a16="http://schemas.microsoft.com/office/drawing/2014/main" id="{E6273D9C-D3CE-4E65-864A-141C1AA6F4F2}"/>
              </a:ext>
            </a:extLst>
          </p:cNvPr>
          <p:cNvSpPr>
            <a:spLocks noGrp="1"/>
          </p:cNvSpPr>
          <p:nvPr>
            <p:ph type="ftr" sz="quarter" idx="11"/>
          </p:nvPr>
        </p:nvSpPr>
        <p:spPr/>
        <p:txBody>
          <a:bodyPr/>
          <a:lstStyle/>
          <a:p>
            <a:r>
              <a:rPr lang="en-GB"/>
              <a:t>Truthfulness in Worship- Dr E. Aryee-Atta</a:t>
            </a:r>
            <a:endParaRPr lang="en-US"/>
          </a:p>
        </p:txBody>
      </p:sp>
      <p:sp>
        <p:nvSpPr>
          <p:cNvPr id="6" name="Slide Number Placeholder 5">
            <a:extLst>
              <a:ext uri="{FF2B5EF4-FFF2-40B4-BE49-F238E27FC236}">
                <a16:creationId xmlns:a16="http://schemas.microsoft.com/office/drawing/2014/main" id="{7AA629E6-8DE1-42F5-A56E-7F719F199086}"/>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2658992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94D27-BFA2-4D9D-8661-6B3B71DA8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B70469-50F2-4009-AF11-0DD96DB5DD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FF47CA-646D-4AF5-9656-259D7D4CE108}"/>
              </a:ext>
            </a:extLst>
          </p:cNvPr>
          <p:cNvSpPr>
            <a:spLocks noGrp="1"/>
          </p:cNvSpPr>
          <p:nvPr>
            <p:ph type="dt" sz="half" idx="10"/>
          </p:nvPr>
        </p:nvSpPr>
        <p:spPr/>
        <p:txBody>
          <a:bodyPr/>
          <a:lstStyle/>
          <a:p>
            <a:fld id="{70AF5F1B-E6F7-4B85-BB83-8AD8A6475655}" type="datetime1">
              <a:rPr lang="en-US" smtClean="0"/>
              <a:t>3/5/2022</a:t>
            </a:fld>
            <a:endParaRPr lang="en-US"/>
          </a:p>
        </p:txBody>
      </p:sp>
      <p:sp>
        <p:nvSpPr>
          <p:cNvPr id="5" name="Footer Placeholder 4">
            <a:extLst>
              <a:ext uri="{FF2B5EF4-FFF2-40B4-BE49-F238E27FC236}">
                <a16:creationId xmlns:a16="http://schemas.microsoft.com/office/drawing/2014/main" id="{2A495642-605B-47D8-87B3-478664723D57}"/>
              </a:ext>
            </a:extLst>
          </p:cNvPr>
          <p:cNvSpPr>
            <a:spLocks noGrp="1"/>
          </p:cNvSpPr>
          <p:nvPr>
            <p:ph type="ftr" sz="quarter" idx="11"/>
          </p:nvPr>
        </p:nvSpPr>
        <p:spPr/>
        <p:txBody>
          <a:bodyPr/>
          <a:lstStyle/>
          <a:p>
            <a:r>
              <a:rPr lang="en-GB"/>
              <a:t>Truthfulness in Worship- Dr E. Aryee-Atta</a:t>
            </a:r>
            <a:endParaRPr lang="en-US"/>
          </a:p>
        </p:txBody>
      </p:sp>
      <p:sp>
        <p:nvSpPr>
          <p:cNvPr id="6" name="Slide Number Placeholder 5">
            <a:extLst>
              <a:ext uri="{FF2B5EF4-FFF2-40B4-BE49-F238E27FC236}">
                <a16:creationId xmlns:a16="http://schemas.microsoft.com/office/drawing/2014/main" id="{AE21F192-88FB-4106-8A20-4D078AF4BABB}"/>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145909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DE7CA-FAA8-4FAA-8AA7-817F6B0A6A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FF667F-D982-465E-99C4-297346E99D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81A24D-C81B-425C-9EA1-8B8C2386B3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30F1CA-8BCF-4170-ACDB-9D51964DC3FE}"/>
              </a:ext>
            </a:extLst>
          </p:cNvPr>
          <p:cNvSpPr>
            <a:spLocks noGrp="1"/>
          </p:cNvSpPr>
          <p:nvPr>
            <p:ph type="dt" sz="half" idx="10"/>
          </p:nvPr>
        </p:nvSpPr>
        <p:spPr/>
        <p:txBody>
          <a:bodyPr/>
          <a:lstStyle/>
          <a:p>
            <a:fld id="{8884975D-6550-4EB5-9F8E-92089F8FAAF0}" type="datetime1">
              <a:rPr lang="en-US" smtClean="0"/>
              <a:t>3/5/2022</a:t>
            </a:fld>
            <a:endParaRPr lang="en-US"/>
          </a:p>
        </p:txBody>
      </p:sp>
      <p:sp>
        <p:nvSpPr>
          <p:cNvPr id="6" name="Footer Placeholder 5">
            <a:extLst>
              <a:ext uri="{FF2B5EF4-FFF2-40B4-BE49-F238E27FC236}">
                <a16:creationId xmlns:a16="http://schemas.microsoft.com/office/drawing/2014/main" id="{C8C73EE1-CB49-4B6B-A33C-D36823897E69}"/>
              </a:ext>
            </a:extLst>
          </p:cNvPr>
          <p:cNvSpPr>
            <a:spLocks noGrp="1"/>
          </p:cNvSpPr>
          <p:nvPr>
            <p:ph type="ftr" sz="quarter" idx="11"/>
          </p:nvPr>
        </p:nvSpPr>
        <p:spPr/>
        <p:txBody>
          <a:bodyPr/>
          <a:lstStyle/>
          <a:p>
            <a:r>
              <a:rPr lang="en-GB"/>
              <a:t>Truthfulness in Worship- Dr E. Aryee-Atta</a:t>
            </a:r>
            <a:endParaRPr lang="en-US"/>
          </a:p>
        </p:txBody>
      </p:sp>
      <p:sp>
        <p:nvSpPr>
          <p:cNvPr id="7" name="Slide Number Placeholder 6">
            <a:extLst>
              <a:ext uri="{FF2B5EF4-FFF2-40B4-BE49-F238E27FC236}">
                <a16:creationId xmlns:a16="http://schemas.microsoft.com/office/drawing/2014/main" id="{BDD3C220-61A2-46CA-BE61-415F04761D06}"/>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411288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31FAF-B7F0-45DF-A036-F70D9D3776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702287-871B-45A8-A616-A0BEFD09E8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71E39C-7889-4F92-9D18-8617E4B087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26B112-8407-4E92-849E-423C85E2A2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D8EEF3-FA6B-4F7B-BCD6-3783B51963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C5E09A-92DB-49FF-A8A1-BA240CDDF0B2}"/>
              </a:ext>
            </a:extLst>
          </p:cNvPr>
          <p:cNvSpPr>
            <a:spLocks noGrp="1"/>
          </p:cNvSpPr>
          <p:nvPr>
            <p:ph type="dt" sz="half" idx="10"/>
          </p:nvPr>
        </p:nvSpPr>
        <p:spPr/>
        <p:txBody>
          <a:bodyPr/>
          <a:lstStyle/>
          <a:p>
            <a:fld id="{D2A2B0D7-489D-49B0-BBB9-427742CD9CF4}" type="datetime1">
              <a:rPr lang="en-US" smtClean="0"/>
              <a:t>3/5/2022</a:t>
            </a:fld>
            <a:endParaRPr lang="en-US"/>
          </a:p>
        </p:txBody>
      </p:sp>
      <p:sp>
        <p:nvSpPr>
          <p:cNvPr id="8" name="Footer Placeholder 7">
            <a:extLst>
              <a:ext uri="{FF2B5EF4-FFF2-40B4-BE49-F238E27FC236}">
                <a16:creationId xmlns:a16="http://schemas.microsoft.com/office/drawing/2014/main" id="{46AF5D8D-8775-417E-A96C-BD8D973D5A39}"/>
              </a:ext>
            </a:extLst>
          </p:cNvPr>
          <p:cNvSpPr>
            <a:spLocks noGrp="1"/>
          </p:cNvSpPr>
          <p:nvPr>
            <p:ph type="ftr" sz="quarter" idx="11"/>
          </p:nvPr>
        </p:nvSpPr>
        <p:spPr/>
        <p:txBody>
          <a:bodyPr/>
          <a:lstStyle/>
          <a:p>
            <a:r>
              <a:rPr lang="en-GB"/>
              <a:t>Truthfulness in Worship- Dr E. Aryee-Atta</a:t>
            </a:r>
            <a:endParaRPr lang="en-US"/>
          </a:p>
        </p:txBody>
      </p:sp>
      <p:sp>
        <p:nvSpPr>
          <p:cNvPr id="9" name="Slide Number Placeholder 8">
            <a:extLst>
              <a:ext uri="{FF2B5EF4-FFF2-40B4-BE49-F238E27FC236}">
                <a16:creationId xmlns:a16="http://schemas.microsoft.com/office/drawing/2014/main" id="{F84E9F0A-335D-4556-8BA5-86EB2A262419}"/>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160737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27538-6074-4C54-8FC7-D16BBB585B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60D195-1E95-417B-90E7-2B3301908E53}"/>
              </a:ext>
            </a:extLst>
          </p:cNvPr>
          <p:cNvSpPr>
            <a:spLocks noGrp="1"/>
          </p:cNvSpPr>
          <p:nvPr>
            <p:ph type="dt" sz="half" idx="10"/>
          </p:nvPr>
        </p:nvSpPr>
        <p:spPr/>
        <p:txBody>
          <a:bodyPr/>
          <a:lstStyle/>
          <a:p>
            <a:fld id="{DD7F0432-2D66-44B7-B87D-DAC312BA7CA1}" type="datetime1">
              <a:rPr lang="en-US" smtClean="0"/>
              <a:t>3/5/2022</a:t>
            </a:fld>
            <a:endParaRPr lang="en-US"/>
          </a:p>
        </p:txBody>
      </p:sp>
      <p:sp>
        <p:nvSpPr>
          <p:cNvPr id="4" name="Footer Placeholder 3">
            <a:extLst>
              <a:ext uri="{FF2B5EF4-FFF2-40B4-BE49-F238E27FC236}">
                <a16:creationId xmlns:a16="http://schemas.microsoft.com/office/drawing/2014/main" id="{32633BEA-08D4-4F1F-AB02-99F29B94D684}"/>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B9F770B5-6D90-4EB0-A3D6-20D9D8F290FD}"/>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228293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7BD1C9-E674-4354-8599-9CEF9CA99D2F}"/>
              </a:ext>
            </a:extLst>
          </p:cNvPr>
          <p:cNvSpPr>
            <a:spLocks noGrp="1"/>
          </p:cNvSpPr>
          <p:nvPr>
            <p:ph type="dt" sz="half" idx="10"/>
          </p:nvPr>
        </p:nvSpPr>
        <p:spPr/>
        <p:txBody>
          <a:bodyPr/>
          <a:lstStyle/>
          <a:p>
            <a:fld id="{39F8EAC0-11ED-40F9-A3DE-71BD0E63151C}" type="datetime1">
              <a:rPr lang="en-US" smtClean="0"/>
              <a:t>3/5/2022</a:t>
            </a:fld>
            <a:endParaRPr lang="en-US"/>
          </a:p>
        </p:txBody>
      </p:sp>
      <p:sp>
        <p:nvSpPr>
          <p:cNvPr id="3" name="Footer Placeholder 2">
            <a:extLst>
              <a:ext uri="{FF2B5EF4-FFF2-40B4-BE49-F238E27FC236}">
                <a16:creationId xmlns:a16="http://schemas.microsoft.com/office/drawing/2014/main" id="{AB72A52B-6AF0-4A2B-91CE-E6A75096663C}"/>
              </a:ext>
            </a:extLst>
          </p:cNvPr>
          <p:cNvSpPr>
            <a:spLocks noGrp="1"/>
          </p:cNvSpPr>
          <p:nvPr>
            <p:ph type="ftr" sz="quarter" idx="11"/>
          </p:nvPr>
        </p:nvSpPr>
        <p:spPr/>
        <p:txBody>
          <a:bodyPr/>
          <a:lstStyle/>
          <a:p>
            <a:r>
              <a:rPr lang="en-GB"/>
              <a:t>Truthfulness in Worship- Dr E. Aryee-Atta</a:t>
            </a:r>
            <a:endParaRPr lang="en-US"/>
          </a:p>
        </p:txBody>
      </p:sp>
      <p:sp>
        <p:nvSpPr>
          <p:cNvPr id="4" name="Slide Number Placeholder 3">
            <a:extLst>
              <a:ext uri="{FF2B5EF4-FFF2-40B4-BE49-F238E27FC236}">
                <a16:creationId xmlns:a16="http://schemas.microsoft.com/office/drawing/2014/main" id="{0A70F054-15AB-4119-B0F1-E38C831BCDF5}"/>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342725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77E9C-31DD-4710-8D03-95DADC0704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709103-88BD-44CD-B3DA-F623353408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F8655D-5E93-4EA5-BFC4-8B4FCF5E15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387E4F-55B6-47B6-8618-BB39E00FDC82}"/>
              </a:ext>
            </a:extLst>
          </p:cNvPr>
          <p:cNvSpPr>
            <a:spLocks noGrp="1"/>
          </p:cNvSpPr>
          <p:nvPr>
            <p:ph type="dt" sz="half" idx="10"/>
          </p:nvPr>
        </p:nvSpPr>
        <p:spPr/>
        <p:txBody>
          <a:bodyPr/>
          <a:lstStyle/>
          <a:p>
            <a:fld id="{7B176090-1A22-401C-9355-22ED654AA690}" type="datetime1">
              <a:rPr lang="en-US" smtClean="0"/>
              <a:t>3/5/2022</a:t>
            </a:fld>
            <a:endParaRPr lang="en-US"/>
          </a:p>
        </p:txBody>
      </p:sp>
      <p:sp>
        <p:nvSpPr>
          <p:cNvPr id="6" name="Footer Placeholder 5">
            <a:extLst>
              <a:ext uri="{FF2B5EF4-FFF2-40B4-BE49-F238E27FC236}">
                <a16:creationId xmlns:a16="http://schemas.microsoft.com/office/drawing/2014/main" id="{A698AF27-FCE6-49D4-8588-02021EEAAE1F}"/>
              </a:ext>
            </a:extLst>
          </p:cNvPr>
          <p:cNvSpPr>
            <a:spLocks noGrp="1"/>
          </p:cNvSpPr>
          <p:nvPr>
            <p:ph type="ftr" sz="quarter" idx="11"/>
          </p:nvPr>
        </p:nvSpPr>
        <p:spPr/>
        <p:txBody>
          <a:bodyPr/>
          <a:lstStyle/>
          <a:p>
            <a:r>
              <a:rPr lang="en-GB"/>
              <a:t>Truthfulness in Worship- Dr E. Aryee-Atta</a:t>
            </a:r>
            <a:endParaRPr lang="en-US"/>
          </a:p>
        </p:txBody>
      </p:sp>
      <p:sp>
        <p:nvSpPr>
          <p:cNvPr id="7" name="Slide Number Placeholder 6">
            <a:extLst>
              <a:ext uri="{FF2B5EF4-FFF2-40B4-BE49-F238E27FC236}">
                <a16:creationId xmlns:a16="http://schemas.microsoft.com/office/drawing/2014/main" id="{388B9F4B-CE92-4781-BE2C-CD757D3DD214}"/>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2444942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2EAB-090A-42F2-9DF3-D39B118CB7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5EC2A4-FEC0-4B9A-8894-D883D1E0C4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45C9D6-C113-4C78-A37F-25F29B77DF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332A33-82B2-4D41-9501-45DD0A4A006B}"/>
              </a:ext>
            </a:extLst>
          </p:cNvPr>
          <p:cNvSpPr>
            <a:spLocks noGrp="1"/>
          </p:cNvSpPr>
          <p:nvPr>
            <p:ph type="dt" sz="half" idx="10"/>
          </p:nvPr>
        </p:nvSpPr>
        <p:spPr/>
        <p:txBody>
          <a:bodyPr/>
          <a:lstStyle/>
          <a:p>
            <a:fld id="{CCF7DFA7-A0E9-448F-81E8-D3CABB6CA4FC}" type="datetime1">
              <a:rPr lang="en-US" smtClean="0"/>
              <a:t>3/5/2022</a:t>
            </a:fld>
            <a:endParaRPr lang="en-US"/>
          </a:p>
        </p:txBody>
      </p:sp>
      <p:sp>
        <p:nvSpPr>
          <p:cNvPr id="6" name="Footer Placeholder 5">
            <a:extLst>
              <a:ext uri="{FF2B5EF4-FFF2-40B4-BE49-F238E27FC236}">
                <a16:creationId xmlns:a16="http://schemas.microsoft.com/office/drawing/2014/main" id="{9EB301D0-E447-47D0-8CCC-CE48C9A86651}"/>
              </a:ext>
            </a:extLst>
          </p:cNvPr>
          <p:cNvSpPr>
            <a:spLocks noGrp="1"/>
          </p:cNvSpPr>
          <p:nvPr>
            <p:ph type="ftr" sz="quarter" idx="11"/>
          </p:nvPr>
        </p:nvSpPr>
        <p:spPr/>
        <p:txBody>
          <a:bodyPr/>
          <a:lstStyle/>
          <a:p>
            <a:r>
              <a:rPr lang="en-GB"/>
              <a:t>Truthfulness in Worship- Dr E. Aryee-Atta</a:t>
            </a:r>
            <a:endParaRPr lang="en-US"/>
          </a:p>
        </p:txBody>
      </p:sp>
      <p:sp>
        <p:nvSpPr>
          <p:cNvPr id="7" name="Slide Number Placeholder 6">
            <a:extLst>
              <a:ext uri="{FF2B5EF4-FFF2-40B4-BE49-F238E27FC236}">
                <a16:creationId xmlns:a16="http://schemas.microsoft.com/office/drawing/2014/main" id="{0ECE6B77-98FC-4A17-8B8E-8B069317AE63}"/>
              </a:ext>
            </a:extLst>
          </p:cNvPr>
          <p:cNvSpPr>
            <a:spLocks noGrp="1"/>
          </p:cNvSpPr>
          <p:nvPr>
            <p:ph type="sldNum" sz="quarter" idx="12"/>
          </p:nvPr>
        </p:nvSpPr>
        <p:spPr/>
        <p:txBody>
          <a:bodyPr/>
          <a:lstStyle/>
          <a:p>
            <a:fld id="{9BE464DF-59A5-4551-8898-0FC85E31A841}" type="slidenum">
              <a:rPr lang="en-US" smtClean="0"/>
              <a:t>‹#›</a:t>
            </a:fld>
            <a:endParaRPr lang="en-US"/>
          </a:p>
        </p:txBody>
      </p:sp>
    </p:spTree>
    <p:extLst>
      <p:ext uri="{BB962C8B-B14F-4D97-AF65-F5344CB8AC3E}">
        <p14:creationId xmlns:p14="http://schemas.microsoft.com/office/powerpoint/2010/main" val="110447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290F25-9CEC-41BE-B0CF-16B3E85AA2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FB7F1A-31F4-4D35-8EC1-290E9A5A0E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1903DD-F64C-4F43-AE8B-345A58A5EB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A171E-1F7C-4302-92CA-7D084AB338ED}" type="datetime1">
              <a:rPr lang="en-US" smtClean="0"/>
              <a:t>3/5/2022</a:t>
            </a:fld>
            <a:endParaRPr lang="en-US"/>
          </a:p>
        </p:txBody>
      </p:sp>
      <p:sp>
        <p:nvSpPr>
          <p:cNvPr id="5" name="Footer Placeholder 4">
            <a:extLst>
              <a:ext uri="{FF2B5EF4-FFF2-40B4-BE49-F238E27FC236}">
                <a16:creationId xmlns:a16="http://schemas.microsoft.com/office/drawing/2014/main" id="{89F7B474-70FA-40B9-B961-EF246F7855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Truthfulness in Worship- Dr E. Aryee-Atta</a:t>
            </a:r>
            <a:endParaRPr lang="en-US"/>
          </a:p>
        </p:txBody>
      </p:sp>
      <p:sp>
        <p:nvSpPr>
          <p:cNvPr id="6" name="Slide Number Placeholder 5">
            <a:extLst>
              <a:ext uri="{FF2B5EF4-FFF2-40B4-BE49-F238E27FC236}">
                <a16:creationId xmlns:a16="http://schemas.microsoft.com/office/drawing/2014/main" id="{51867BCA-2AAE-40AE-8EF6-239275ABD8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464DF-59A5-4551-8898-0FC85E31A841}" type="slidenum">
              <a:rPr lang="en-US" smtClean="0"/>
              <a:t>‹#›</a:t>
            </a:fld>
            <a:endParaRPr lang="en-US"/>
          </a:p>
        </p:txBody>
      </p:sp>
    </p:spTree>
    <p:extLst>
      <p:ext uri="{BB962C8B-B14F-4D97-AF65-F5344CB8AC3E}">
        <p14:creationId xmlns:p14="http://schemas.microsoft.com/office/powerpoint/2010/main" val="1009224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hyperlink" Target="https://biblia.com/bible/esv/John%204.23%E2%80%9324" TargetMode="Externa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hyperlink" Target="https://www.sermoncentral.com/bible/new-international-version-niv/hebrews-13-15?passage=Hebrews+13%3A15" TargetMode="Externa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9B83A-A1A1-41EE-A1C1-70B30A21A678}"/>
              </a:ext>
            </a:extLst>
          </p:cNvPr>
          <p:cNvSpPr>
            <a:spLocks noGrp="1"/>
          </p:cNvSpPr>
          <p:nvPr>
            <p:ph type="ctrTitle"/>
          </p:nvPr>
        </p:nvSpPr>
        <p:spPr>
          <a:xfrm>
            <a:off x="1047963" y="1122363"/>
            <a:ext cx="10007029" cy="2387600"/>
          </a:xfrm>
        </p:spPr>
        <p:txBody>
          <a:bodyPr/>
          <a:lstStyle/>
          <a:p>
            <a:r>
              <a:rPr lang="en-US" b="1" dirty="0">
                <a:latin typeface="+mn-lt"/>
              </a:rPr>
              <a:t>TRUTHFULNESS IN WORSHIP</a:t>
            </a:r>
            <a:br>
              <a:rPr lang="en-US" b="1" dirty="0">
                <a:latin typeface="+mn-lt"/>
              </a:rPr>
            </a:br>
            <a:r>
              <a:rPr lang="en-US" sz="3200" b="1" dirty="0">
                <a:latin typeface="+mn-lt"/>
              </a:rPr>
              <a:t>(Deut. 26:1-11; Romans 10:8-13; Luke 4:1-13)</a:t>
            </a:r>
          </a:p>
        </p:txBody>
      </p:sp>
      <p:sp>
        <p:nvSpPr>
          <p:cNvPr id="3" name="Subtitle 2">
            <a:extLst>
              <a:ext uri="{FF2B5EF4-FFF2-40B4-BE49-F238E27FC236}">
                <a16:creationId xmlns:a16="http://schemas.microsoft.com/office/drawing/2014/main" id="{7AB53156-9A1E-441D-B4B3-B8E779883F20}"/>
              </a:ext>
            </a:extLst>
          </p:cNvPr>
          <p:cNvSpPr>
            <a:spLocks noGrp="1"/>
          </p:cNvSpPr>
          <p:nvPr>
            <p:ph type="subTitle" idx="1"/>
          </p:nvPr>
        </p:nvSpPr>
        <p:spPr/>
        <p:txBody>
          <a:bodyPr>
            <a:normAutofit/>
          </a:bodyPr>
          <a:lstStyle/>
          <a:p>
            <a:r>
              <a:rPr lang="en-US" sz="3200" dirty="0"/>
              <a:t>BY:</a:t>
            </a:r>
          </a:p>
          <a:p>
            <a:r>
              <a:rPr lang="en-US" sz="3200" dirty="0"/>
              <a:t>REV. DR. ENOCH ARYEE-ATTA</a:t>
            </a:r>
          </a:p>
        </p:txBody>
      </p:sp>
      <p:sp>
        <p:nvSpPr>
          <p:cNvPr id="4" name="Footer Placeholder 3">
            <a:extLst>
              <a:ext uri="{FF2B5EF4-FFF2-40B4-BE49-F238E27FC236}">
                <a16:creationId xmlns:a16="http://schemas.microsoft.com/office/drawing/2014/main" id="{7E83BA76-791C-4ACE-9EFE-6418B13069BD}"/>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16AB78C3-9F9A-464D-9ABA-78A1C9FC0B8C}"/>
              </a:ext>
            </a:extLst>
          </p:cNvPr>
          <p:cNvSpPr>
            <a:spLocks noGrp="1"/>
          </p:cNvSpPr>
          <p:nvPr>
            <p:ph type="sldNum" sz="quarter" idx="12"/>
          </p:nvPr>
        </p:nvSpPr>
        <p:spPr/>
        <p:txBody>
          <a:bodyPr/>
          <a:lstStyle/>
          <a:p>
            <a:fld id="{9BE464DF-59A5-4551-8898-0FC85E31A841}" type="slidenum">
              <a:rPr lang="en-US" smtClean="0"/>
              <a:t>1</a:t>
            </a:fld>
            <a:endParaRPr lang="en-US"/>
          </a:p>
        </p:txBody>
      </p:sp>
    </p:spTree>
    <p:extLst>
      <p:ext uri="{BB962C8B-B14F-4D97-AF65-F5344CB8AC3E}">
        <p14:creationId xmlns:p14="http://schemas.microsoft.com/office/powerpoint/2010/main" val="966926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CBC48-7447-4546-84C5-F4A3F8B98E7C}"/>
              </a:ext>
            </a:extLst>
          </p:cNvPr>
          <p:cNvSpPr>
            <a:spLocks noGrp="1"/>
          </p:cNvSpPr>
          <p:nvPr>
            <p:ph type="title"/>
          </p:nvPr>
        </p:nvSpPr>
        <p:spPr>
          <a:xfrm>
            <a:off x="838200" y="1"/>
            <a:ext cx="10515600" cy="1029902"/>
          </a:xfrm>
        </p:spPr>
        <p:txBody>
          <a:bodyPr/>
          <a:lstStyle/>
          <a:p>
            <a:pPr algn="ctr"/>
            <a:r>
              <a:rPr lang="en-US" sz="4400" b="1" dirty="0">
                <a:latin typeface="+mn-lt"/>
              </a:rPr>
              <a:t>THE MANNER OF WORSHIP - 2</a:t>
            </a:r>
            <a:endParaRPr lang="en-US" dirty="0"/>
          </a:p>
        </p:txBody>
      </p:sp>
      <p:sp>
        <p:nvSpPr>
          <p:cNvPr id="3" name="Content Placeholder 2">
            <a:extLst>
              <a:ext uri="{FF2B5EF4-FFF2-40B4-BE49-F238E27FC236}">
                <a16:creationId xmlns:a16="http://schemas.microsoft.com/office/drawing/2014/main" id="{B0A09A3F-FA54-4A15-A159-3F1B2E003B0F}"/>
              </a:ext>
            </a:extLst>
          </p:cNvPr>
          <p:cNvSpPr>
            <a:spLocks noGrp="1"/>
          </p:cNvSpPr>
          <p:nvPr>
            <p:ph idx="1"/>
          </p:nvPr>
        </p:nvSpPr>
        <p:spPr>
          <a:xfrm>
            <a:off x="838199" y="1029903"/>
            <a:ext cx="10856495" cy="5147060"/>
          </a:xfrm>
        </p:spPr>
        <p:txBody>
          <a:bodyPr>
            <a:normAutofit lnSpcReduction="10000"/>
          </a:bodyPr>
          <a:lstStyle/>
          <a:p>
            <a:pPr marR="0" indent="-457200">
              <a:lnSpc>
                <a:spcPct val="107000"/>
              </a:lnSpc>
              <a:spcBef>
                <a:spcPts val="0"/>
              </a:spcBef>
              <a:spcAft>
                <a:spcPts val="800"/>
              </a:spcAft>
              <a:buFont typeface="Wingdings" panose="05000000000000000000" pitchFamily="2" charset="2"/>
              <a:buChar char="q"/>
            </a:pPr>
            <a:r>
              <a:rPr lang="en-US" sz="3600" b="1" dirty="0">
                <a:effectLst/>
                <a:ea typeface="Times New Roman" panose="02020603050405020304" pitchFamily="18" charset="0"/>
                <a:cs typeface="Times New Roman" panose="02020603050405020304" pitchFamily="18" charset="0"/>
              </a:rPr>
              <a:t>Think Rightly</a:t>
            </a:r>
            <a:endParaRPr lang="en-US" sz="36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600" u="sng" dirty="0">
                <a:solidFill>
                  <a:srgbClr val="0000FF"/>
                </a:solidFill>
                <a:effectLst/>
                <a:ea typeface="Times New Roman" panose="02020603050405020304" pitchFamily="18" charset="0"/>
                <a:cs typeface="Times New Roman" panose="02020603050405020304" pitchFamily="18" charset="0"/>
                <a:hlinkClick r:id="rId2"/>
              </a:rPr>
              <a:t>John 4:23–24</a:t>
            </a:r>
            <a:r>
              <a:rPr lang="en-US" sz="3600" dirty="0">
                <a:effectLst/>
                <a:ea typeface="Times New Roman" panose="02020603050405020304" pitchFamily="18" charset="0"/>
                <a:cs typeface="Times New Roman" panose="02020603050405020304" pitchFamily="18" charset="0"/>
              </a:rPr>
              <a:t> </a:t>
            </a:r>
            <a:r>
              <a:rPr lang="en-US" sz="3600" dirty="0">
                <a:ea typeface="Times New Roman" panose="02020603050405020304" pitchFamily="18" charset="0"/>
                <a:cs typeface="Times New Roman" panose="02020603050405020304" pitchFamily="18" charset="0"/>
              </a:rPr>
              <a:t>-</a:t>
            </a:r>
            <a:r>
              <a:rPr lang="en-US" sz="3600" i="1" dirty="0">
                <a:effectLst/>
                <a:ea typeface="Times New Roman" panose="02020603050405020304" pitchFamily="18" charset="0"/>
                <a:cs typeface="Times New Roman" panose="02020603050405020304" pitchFamily="18" charset="0"/>
              </a:rPr>
              <a:t> “The hour is coming, and is now here, when the true worshipers will worship the Father in spirit and truth, for the Father is seeking such people to worship him. God is spirit, and those who worship him must worship in spirit and truth.” </a:t>
            </a:r>
          </a:p>
          <a:p>
            <a:pPr marL="0" marR="0" indent="0">
              <a:lnSpc>
                <a:spcPct val="107000"/>
              </a:lnSpc>
              <a:spcBef>
                <a:spcPts val="0"/>
              </a:spcBef>
              <a:spcAft>
                <a:spcPts val="800"/>
              </a:spcAft>
              <a:buNone/>
            </a:pPr>
            <a:endParaRPr lang="en-US" sz="3600" i="1" dirty="0">
              <a:effectLst/>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3600" dirty="0">
                <a:ea typeface="Times New Roman" panose="02020603050405020304" pitchFamily="18" charset="0"/>
                <a:cs typeface="Times New Roman" panose="02020603050405020304" pitchFamily="18" charset="0"/>
              </a:rPr>
              <a:t> God must be W</a:t>
            </a:r>
            <a:r>
              <a:rPr lang="en-US" sz="3600" dirty="0">
                <a:effectLst/>
                <a:ea typeface="Times New Roman" panose="02020603050405020304" pitchFamily="18" charset="0"/>
                <a:cs typeface="Times New Roman" panose="02020603050405020304" pitchFamily="18" charset="0"/>
              </a:rPr>
              <a:t>orshipped in spirit </a:t>
            </a:r>
            <a:r>
              <a:rPr lang="en-US" sz="3600" dirty="0">
                <a:ea typeface="Times New Roman" panose="02020603050405020304" pitchFamily="18" charset="0"/>
                <a:cs typeface="Times New Roman" panose="02020603050405020304" pitchFamily="18" charset="0"/>
              </a:rPr>
              <a:t>and </a:t>
            </a:r>
            <a:r>
              <a:rPr lang="en-US" sz="3600" dirty="0">
                <a:effectLst/>
                <a:ea typeface="Times New Roman" panose="02020603050405020304" pitchFamily="18" charset="0"/>
                <a:cs typeface="Times New Roman" panose="02020603050405020304" pitchFamily="18" charset="0"/>
              </a:rPr>
              <a:t>in truth.</a:t>
            </a:r>
            <a:endParaRPr lang="en-US" sz="3600" dirty="0">
              <a:effectLst/>
              <a:ea typeface="Calibri" panose="020F0502020204030204" pitchFamily="34" charset="0"/>
              <a:cs typeface="Times New Roman" panose="02020603050405020304" pitchFamily="18" charset="0"/>
            </a:endParaRPr>
          </a:p>
          <a:p>
            <a:pPr marL="0" indent="0">
              <a:buNone/>
            </a:pPr>
            <a:endParaRPr lang="en-US" dirty="0"/>
          </a:p>
        </p:txBody>
      </p:sp>
      <p:sp>
        <p:nvSpPr>
          <p:cNvPr id="4" name="Footer Placeholder 3">
            <a:extLst>
              <a:ext uri="{FF2B5EF4-FFF2-40B4-BE49-F238E27FC236}">
                <a16:creationId xmlns:a16="http://schemas.microsoft.com/office/drawing/2014/main" id="{35C6DFE0-75A6-48DE-9920-22376510C372}"/>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1B67FFAD-30BE-483F-A9E9-BED645D4FFB1}"/>
              </a:ext>
            </a:extLst>
          </p:cNvPr>
          <p:cNvSpPr>
            <a:spLocks noGrp="1"/>
          </p:cNvSpPr>
          <p:nvPr>
            <p:ph type="sldNum" sz="quarter" idx="12"/>
          </p:nvPr>
        </p:nvSpPr>
        <p:spPr/>
        <p:txBody>
          <a:bodyPr/>
          <a:lstStyle/>
          <a:p>
            <a:fld id="{9BE464DF-59A5-4551-8898-0FC85E31A841}" type="slidenum">
              <a:rPr lang="en-US" smtClean="0"/>
              <a:t>10</a:t>
            </a:fld>
            <a:endParaRPr lang="en-US"/>
          </a:p>
        </p:txBody>
      </p:sp>
    </p:spTree>
    <p:extLst>
      <p:ext uri="{BB962C8B-B14F-4D97-AF65-F5344CB8AC3E}">
        <p14:creationId xmlns:p14="http://schemas.microsoft.com/office/powerpoint/2010/main" val="1054625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05C3-66DA-4C37-A4B5-212055F267C3}"/>
              </a:ext>
            </a:extLst>
          </p:cNvPr>
          <p:cNvSpPr>
            <a:spLocks noGrp="1"/>
          </p:cNvSpPr>
          <p:nvPr>
            <p:ph type="title"/>
          </p:nvPr>
        </p:nvSpPr>
        <p:spPr>
          <a:xfrm>
            <a:off x="0" y="2"/>
            <a:ext cx="12192000" cy="962524"/>
          </a:xfrm>
        </p:spPr>
        <p:txBody>
          <a:bodyPr>
            <a:normAutofit/>
          </a:bodyPr>
          <a:lstStyle/>
          <a:p>
            <a:pPr algn="ctr"/>
            <a:r>
              <a:rPr lang="en-US" sz="4400" b="1" dirty="0">
                <a:latin typeface="+mn-lt"/>
              </a:rPr>
              <a:t>THE MANNER OF WORSHIP - 3</a:t>
            </a:r>
            <a:endParaRPr lang="en-US" dirty="0">
              <a:latin typeface="+mn-lt"/>
            </a:endParaRPr>
          </a:p>
        </p:txBody>
      </p:sp>
      <p:sp>
        <p:nvSpPr>
          <p:cNvPr id="3" name="Content Placeholder 2">
            <a:extLst>
              <a:ext uri="{FF2B5EF4-FFF2-40B4-BE49-F238E27FC236}">
                <a16:creationId xmlns:a16="http://schemas.microsoft.com/office/drawing/2014/main" id="{A66905D2-26B3-4610-B519-FCF23915B98C}"/>
              </a:ext>
            </a:extLst>
          </p:cNvPr>
          <p:cNvSpPr>
            <a:spLocks noGrp="1"/>
          </p:cNvSpPr>
          <p:nvPr>
            <p:ph idx="1"/>
          </p:nvPr>
        </p:nvSpPr>
        <p:spPr>
          <a:xfrm>
            <a:off x="510138" y="798898"/>
            <a:ext cx="11681861" cy="5746282"/>
          </a:xfrm>
        </p:spPr>
        <p:txBody>
          <a:bodyPr>
            <a:normAutofit/>
          </a:bodyPr>
          <a:lstStyle/>
          <a:p>
            <a:pPr>
              <a:buFont typeface="Wingdings" panose="05000000000000000000" pitchFamily="2" charset="2"/>
              <a:buChar char="q"/>
            </a:pPr>
            <a:r>
              <a:rPr lang="en-US" sz="3200" b="1" dirty="0">
                <a:effectLst/>
                <a:ea typeface="Times New Roman" panose="02020603050405020304" pitchFamily="18" charset="0"/>
                <a:cs typeface="Times New Roman" panose="02020603050405020304" pitchFamily="18" charset="0"/>
              </a:rPr>
              <a:t> </a:t>
            </a:r>
            <a:r>
              <a:rPr lang="en-US" sz="3200" b="1" dirty="0">
                <a:latin typeface="+mn-lt"/>
              </a:rPr>
              <a:t>Strive to Overcome Temptation -</a:t>
            </a:r>
            <a:r>
              <a:rPr lang="en-US" sz="3200" dirty="0">
                <a:latin typeface="+mn-lt"/>
              </a:rPr>
              <a:t>Luke 4:1-3</a:t>
            </a:r>
            <a:endParaRPr lang="en-US" sz="3200" b="1" dirty="0">
              <a:effectLst/>
              <a:ea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200" b="1" dirty="0">
                <a:effectLst/>
                <a:ea typeface="Times New Roman" panose="02020603050405020304" pitchFamily="18" charset="0"/>
                <a:cs typeface="Times New Roman" panose="02020603050405020304" pitchFamily="18" charset="0"/>
              </a:rPr>
              <a:t>The Lust of the Flesh (Luke 4:3-4): Hunger</a:t>
            </a:r>
          </a:p>
          <a:p>
            <a:r>
              <a:rPr lang="en-US" dirty="0">
                <a:effectLst/>
                <a:ea typeface="Times New Roman" panose="02020603050405020304" pitchFamily="18" charset="0"/>
              </a:rPr>
              <a:t>Devil: </a:t>
            </a:r>
            <a:r>
              <a:rPr lang="en-US" i="1" dirty="0">
                <a:effectLst/>
                <a:ea typeface="Times New Roman" panose="02020603050405020304" pitchFamily="18" charset="0"/>
              </a:rPr>
              <a:t>“Command this stone to become bread”</a:t>
            </a:r>
            <a:endParaRPr lang="en-US" i="1" dirty="0">
              <a:ea typeface="Times New Roman" panose="02020603050405020304" pitchFamily="18" charset="0"/>
              <a:cs typeface="Times New Roman" panose="02020603050405020304" pitchFamily="18" charset="0"/>
            </a:endParaRPr>
          </a:p>
          <a:p>
            <a:r>
              <a:rPr lang="en-US" dirty="0">
                <a:effectLst/>
                <a:ea typeface="Times New Roman" panose="02020603050405020304" pitchFamily="18" charset="0"/>
              </a:rPr>
              <a:t>Jesus: </a:t>
            </a:r>
            <a:r>
              <a:rPr lang="en-US" i="1" dirty="0">
                <a:effectLst/>
                <a:ea typeface="Times New Roman" panose="02020603050405020304" pitchFamily="18" charset="0"/>
              </a:rPr>
              <a:t>“Man shall not live by bread alone, but by every word of God.”</a:t>
            </a:r>
          </a:p>
          <a:p>
            <a:pPr>
              <a:buFont typeface="Wingdings" panose="05000000000000000000" pitchFamily="2" charset="2"/>
              <a:buChar char="v"/>
            </a:pPr>
            <a:r>
              <a:rPr lang="en-US" sz="3200" b="1" dirty="0">
                <a:ea typeface="Times New Roman" panose="02020603050405020304" pitchFamily="18" charset="0"/>
                <a:cs typeface="Times New Roman" panose="02020603050405020304" pitchFamily="18" charset="0"/>
              </a:rPr>
              <a:t> </a:t>
            </a:r>
            <a:r>
              <a:rPr lang="en-US" sz="3200" b="1" dirty="0">
                <a:effectLst/>
                <a:ea typeface="Times New Roman" panose="02020603050405020304" pitchFamily="18" charset="0"/>
                <a:cs typeface="Times New Roman" panose="02020603050405020304" pitchFamily="18" charset="0"/>
              </a:rPr>
              <a:t>The Lust of the Eyes (4:5-8): Kingdoms of the Earth</a:t>
            </a:r>
          </a:p>
          <a:p>
            <a:r>
              <a:rPr lang="en-US" dirty="0">
                <a:effectLst/>
                <a:ea typeface="Times New Roman" panose="02020603050405020304" pitchFamily="18" charset="0"/>
              </a:rPr>
              <a:t>Devil: </a:t>
            </a:r>
            <a:r>
              <a:rPr lang="en-US" i="1" dirty="0">
                <a:effectLst/>
                <a:ea typeface="Times New Roman" panose="02020603050405020304" pitchFamily="18" charset="0"/>
              </a:rPr>
              <a:t>“If You will worship before me, all will be Yours.” </a:t>
            </a:r>
          </a:p>
          <a:p>
            <a:r>
              <a:rPr lang="en-US" dirty="0">
                <a:effectLst/>
                <a:ea typeface="Times New Roman" panose="02020603050405020304" pitchFamily="18" charset="0"/>
              </a:rPr>
              <a:t>Jesus: …</a:t>
            </a:r>
            <a:r>
              <a:rPr lang="en-US" dirty="0">
                <a:ea typeface="Times New Roman" panose="02020603050405020304" pitchFamily="18" charset="0"/>
                <a:cs typeface="Times New Roman" panose="02020603050405020304" pitchFamily="18" charset="0"/>
              </a:rPr>
              <a:t>W</a:t>
            </a:r>
            <a:r>
              <a:rPr lang="en-US" dirty="0">
                <a:effectLst/>
                <a:ea typeface="Times New Roman" panose="02020603050405020304" pitchFamily="18" charset="0"/>
                <a:cs typeface="Times New Roman" panose="02020603050405020304" pitchFamily="18" charset="0"/>
              </a:rPr>
              <a:t>orship the Lord your God/serve Him only- </a:t>
            </a:r>
            <a:r>
              <a:rPr lang="en-US" dirty="0">
                <a:effectLst/>
                <a:ea typeface="Times New Roman" panose="02020603050405020304" pitchFamily="18" charset="0"/>
              </a:rPr>
              <a:t>Deut. 6:13</a:t>
            </a:r>
          </a:p>
          <a:p>
            <a:pPr>
              <a:buFont typeface="Wingdings" panose="05000000000000000000" pitchFamily="2" charset="2"/>
              <a:buChar char="v"/>
            </a:pPr>
            <a:r>
              <a:rPr lang="en-US" sz="3200" b="1" dirty="0">
                <a:effectLst/>
                <a:ea typeface="Times New Roman" panose="02020603050405020304" pitchFamily="18" charset="0"/>
                <a:cs typeface="Times New Roman" panose="02020603050405020304" pitchFamily="18" charset="0"/>
              </a:rPr>
              <a:t> The Pride of Life (4:9-13): </a:t>
            </a:r>
            <a:r>
              <a:rPr lang="en-US" sz="3200" b="1" dirty="0">
                <a:ea typeface="Times New Roman" panose="02020603050405020304" pitchFamily="18" charset="0"/>
                <a:cs typeface="Times New Roman" panose="02020603050405020304" pitchFamily="18" charset="0"/>
              </a:rPr>
              <a:t>T</a:t>
            </a:r>
            <a:r>
              <a:rPr lang="en-US" sz="3200" b="1" dirty="0">
                <a:effectLst/>
                <a:ea typeface="Times New Roman" panose="02020603050405020304" pitchFamily="18" charset="0"/>
              </a:rPr>
              <a:t>he pinnacle of the Temple.</a:t>
            </a:r>
          </a:p>
          <a:p>
            <a:r>
              <a:rPr lang="en-US" dirty="0">
                <a:effectLst/>
                <a:ea typeface="Times New Roman" panose="02020603050405020304" pitchFamily="18" charset="0"/>
              </a:rPr>
              <a:t>Devi: Jesus to throw Himself down – </a:t>
            </a:r>
            <a:r>
              <a:rPr lang="en-US" i="1" dirty="0">
                <a:effectLst/>
                <a:ea typeface="Times New Roman" panose="02020603050405020304" pitchFamily="18" charset="0"/>
              </a:rPr>
              <a:t>God will give His angels charge…- </a:t>
            </a:r>
            <a:r>
              <a:rPr lang="en-US" dirty="0">
                <a:effectLst/>
                <a:ea typeface="Times New Roman" panose="02020603050405020304" pitchFamily="18" charset="0"/>
              </a:rPr>
              <a:t>Ps 91:11</a:t>
            </a:r>
          </a:p>
          <a:p>
            <a:r>
              <a:rPr lang="en-US" i="1" dirty="0">
                <a:effectLst/>
                <a:ea typeface="Times New Roman" panose="02020603050405020304" pitchFamily="18" charset="0"/>
              </a:rPr>
              <a:t>“You shall not tempt the Lord your God.” </a:t>
            </a:r>
            <a:r>
              <a:rPr lang="en-US" dirty="0">
                <a:ea typeface="Times New Roman" panose="02020603050405020304" pitchFamily="18" charset="0"/>
              </a:rPr>
              <a:t>- Deut.6:16</a:t>
            </a:r>
          </a:p>
          <a:p>
            <a:pPr marL="0" indent="0">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6FAEE25B-AF4D-4E78-A30D-584CAF177125}"/>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C7DCF7D8-5246-4C5E-965B-3E538ECF02D5}"/>
              </a:ext>
            </a:extLst>
          </p:cNvPr>
          <p:cNvSpPr>
            <a:spLocks noGrp="1"/>
          </p:cNvSpPr>
          <p:nvPr>
            <p:ph type="sldNum" sz="quarter" idx="12"/>
          </p:nvPr>
        </p:nvSpPr>
        <p:spPr/>
        <p:txBody>
          <a:bodyPr/>
          <a:lstStyle/>
          <a:p>
            <a:fld id="{9BE464DF-59A5-4551-8898-0FC85E31A841}" type="slidenum">
              <a:rPr lang="en-US" smtClean="0"/>
              <a:t>11</a:t>
            </a:fld>
            <a:endParaRPr lang="en-US"/>
          </a:p>
        </p:txBody>
      </p:sp>
    </p:spTree>
    <p:extLst>
      <p:ext uri="{BB962C8B-B14F-4D97-AF65-F5344CB8AC3E}">
        <p14:creationId xmlns:p14="http://schemas.microsoft.com/office/powerpoint/2010/main" val="616103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662A9-980B-403B-A9AD-1C1639438E00}"/>
              </a:ext>
            </a:extLst>
          </p:cNvPr>
          <p:cNvSpPr>
            <a:spLocks noGrp="1"/>
          </p:cNvSpPr>
          <p:nvPr>
            <p:ph type="title"/>
          </p:nvPr>
        </p:nvSpPr>
        <p:spPr>
          <a:xfrm>
            <a:off x="838200" y="1"/>
            <a:ext cx="10515600" cy="856647"/>
          </a:xfrm>
        </p:spPr>
        <p:txBody>
          <a:bodyPr>
            <a:normAutofit/>
          </a:bodyPr>
          <a:lstStyle/>
          <a:p>
            <a:pPr algn="ctr"/>
            <a:r>
              <a:rPr lang="en-US" sz="4400" b="1" dirty="0">
                <a:latin typeface="+mn-lt"/>
              </a:rPr>
              <a:t>THE MANNER OF WORSHIP -4</a:t>
            </a:r>
            <a:endParaRPr lang="en-US" b="1" dirty="0">
              <a:latin typeface="+mn-lt"/>
            </a:endParaRPr>
          </a:p>
        </p:txBody>
      </p:sp>
      <p:sp>
        <p:nvSpPr>
          <p:cNvPr id="3" name="Content Placeholder 2">
            <a:extLst>
              <a:ext uri="{FF2B5EF4-FFF2-40B4-BE49-F238E27FC236}">
                <a16:creationId xmlns:a16="http://schemas.microsoft.com/office/drawing/2014/main" id="{0FEA27A3-8ED5-412A-A931-C37F60812D34}"/>
              </a:ext>
            </a:extLst>
          </p:cNvPr>
          <p:cNvSpPr>
            <a:spLocks noGrp="1"/>
          </p:cNvSpPr>
          <p:nvPr>
            <p:ph idx="1"/>
          </p:nvPr>
        </p:nvSpPr>
        <p:spPr>
          <a:xfrm>
            <a:off x="0" y="702643"/>
            <a:ext cx="12192000" cy="5419024"/>
          </a:xfrm>
        </p:spPr>
        <p:txBody>
          <a:bodyPr>
            <a:noAutofit/>
          </a:bodyPr>
          <a:lstStyle/>
          <a:p>
            <a:pPr marR="0" lvl="0">
              <a:lnSpc>
                <a:spcPct val="107000"/>
              </a:lnSpc>
              <a:spcBef>
                <a:spcPts val="0"/>
              </a:spcBef>
              <a:spcAft>
                <a:spcPts val="800"/>
              </a:spcAft>
              <a:buFont typeface="Wingdings" panose="05000000000000000000" pitchFamily="2" charset="2"/>
              <a:buChar char="q"/>
              <a:tabLst>
                <a:tab pos="457200" algn="l"/>
              </a:tabLst>
            </a:pPr>
            <a:r>
              <a:rPr lang="en-US" sz="3200" b="1" dirty="0">
                <a:latin typeface="+mn-lt"/>
              </a:rPr>
              <a:t>Give Your First Fruits </a:t>
            </a:r>
            <a:r>
              <a:rPr lang="en-US" sz="3200" b="1" dirty="0"/>
              <a:t>as </a:t>
            </a:r>
            <a:r>
              <a:rPr lang="en-US" sz="3200" b="1" dirty="0">
                <a:latin typeface="+mn-lt"/>
              </a:rPr>
              <a:t>thanks to God for His Provision- Lev.23:9-14</a:t>
            </a:r>
            <a:endParaRPr lang="en-US" sz="3200" b="1" dirty="0">
              <a:effectLst/>
              <a:ea typeface="Times New Roman" panose="02020603050405020304" pitchFamily="18" charset="0"/>
              <a:cs typeface="Times New Roman" panose="02020603050405020304" pitchFamily="18" charset="0"/>
            </a:endParaRPr>
          </a:p>
          <a:p>
            <a:pPr marR="0" lvl="0">
              <a:lnSpc>
                <a:spcPct val="107000"/>
              </a:lnSpc>
              <a:spcBef>
                <a:spcPts val="0"/>
              </a:spcBef>
              <a:spcAft>
                <a:spcPts val="800"/>
              </a:spcAft>
              <a:buFont typeface="Wingdings" panose="05000000000000000000" pitchFamily="2" charset="2"/>
              <a:buChar char="v"/>
              <a:tabLst>
                <a:tab pos="457200" algn="l"/>
              </a:tabLst>
            </a:pPr>
            <a:r>
              <a:rPr lang="en-US" sz="3200" b="1" dirty="0">
                <a:effectLst/>
                <a:ea typeface="Times New Roman" panose="02020603050405020304" pitchFamily="18" charset="0"/>
                <a:cs typeface="Times New Roman" panose="02020603050405020304" pitchFamily="18" charset="0"/>
              </a:rPr>
              <a:t>First Fruits: </a:t>
            </a:r>
            <a:r>
              <a:rPr lang="en-US" sz="3200" b="1" i="1" dirty="0">
                <a:effectLst/>
                <a:ea typeface="Times New Roman" panose="02020603050405020304" pitchFamily="18" charset="0"/>
                <a:cs typeface="Times New Roman" panose="02020603050405020304" pitchFamily="18" charset="0"/>
              </a:rPr>
              <a:t>First income/returns from a Venture/ Work.</a:t>
            </a:r>
            <a:r>
              <a:rPr lang="en-US" sz="3200" i="1" dirty="0">
                <a:ea typeface="Times New Roman" panose="02020603050405020304" pitchFamily="18" charset="0"/>
                <a:cs typeface="Times New Roman" panose="02020603050405020304" pitchFamily="18" charset="0"/>
              </a:rPr>
              <a:t> </a:t>
            </a:r>
          </a:p>
          <a:p>
            <a:pPr marL="342900" indent="-342900" algn="just">
              <a:lnSpc>
                <a:spcPct val="107000"/>
              </a:lnSpc>
              <a:spcBef>
                <a:spcPts val="0"/>
              </a:spcBef>
              <a:spcAft>
                <a:spcPts val="800"/>
              </a:spcAft>
              <a:tabLst>
                <a:tab pos="457200" algn="l"/>
              </a:tabLst>
            </a:pPr>
            <a:r>
              <a:rPr lang="en-US" sz="3200" b="1" dirty="0">
                <a:effectLst/>
                <a:ea typeface="Calibri" panose="020F0502020204030204" pitchFamily="34" charset="0"/>
                <a:cs typeface="Times New Roman" panose="02020603050405020304" pitchFamily="18" charset="0"/>
              </a:rPr>
              <a:t>Exodus 23:19 </a:t>
            </a:r>
            <a:r>
              <a:rPr lang="en-US" sz="3200" dirty="0">
                <a:effectLst/>
                <a:ea typeface="Calibri" panose="020F0502020204030204" pitchFamily="34" charset="0"/>
                <a:cs typeface="Times New Roman" panose="02020603050405020304" pitchFamily="18" charset="0"/>
              </a:rPr>
              <a:t>- "Bring the </a:t>
            </a:r>
            <a:r>
              <a:rPr lang="en-US" sz="3200" b="1" dirty="0">
                <a:effectLst/>
                <a:ea typeface="Calibri" panose="020F0502020204030204" pitchFamily="34" charset="0"/>
                <a:cs typeface="Times New Roman" panose="02020603050405020304" pitchFamily="18" charset="0"/>
              </a:rPr>
              <a:t>best</a:t>
            </a:r>
            <a:r>
              <a:rPr lang="en-US" sz="3200" dirty="0">
                <a:effectLst/>
                <a:ea typeface="Calibri" panose="020F0502020204030204" pitchFamily="34" charset="0"/>
                <a:cs typeface="Times New Roman" panose="02020603050405020304" pitchFamily="18" charset="0"/>
              </a:rPr>
              <a:t> of the </a:t>
            </a:r>
            <a:r>
              <a:rPr lang="en-US" sz="3200" b="1" dirty="0">
                <a:effectLst/>
                <a:ea typeface="Calibri" panose="020F0502020204030204" pitchFamily="34" charset="0"/>
                <a:cs typeface="Times New Roman" panose="02020603050405020304" pitchFamily="18" charset="0"/>
              </a:rPr>
              <a:t>first fruits </a:t>
            </a:r>
            <a:r>
              <a:rPr lang="en-US" sz="3200" dirty="0">
                <a:effectLst/>
                <a:ea typeface="Calibri" panose="020F0502020204030204" pitchFamily="34" charset="0"/>
                <a:cs typeface="Times New Roman" panose="02020603050405020304" pitchFamily="18" charset="0"/>
              </a:rPr>
              <a:t>of your soil to the house of the Lord your God.</a:t>
            </a:r>
          </a:p>
          <a:p>
            <a:pPr marL="342900" indent="-342900" algn="just">
              <a:lnSpc>
                <a:spcPct val="107000"/>
              </a:lnSpc>
              <a:spcBef>
                <a:spcPts val="0"/>
              </a:spcBef>
              <a:spcAft>
                <a:spcPts val="800"/>
              </a:spcAft>
              <a:tabLst>
                <a:tab pos="457200" algn="l"/>
              </a:tabLst>
            </a:pPr>
            <a:r>
              <a:rPr lang="en-US" sz="3200" b="1" dirty="0">
                <a:effectLst/>
                <a:ea typeface="Calibri" panose="020F0502020204030204" pitchFamily="34" charset="0"/>
                <a:cs typeface="Times New Roman" panose="02020603050405020304" pitchFamily="18" charset="0"/>
              </a:rPr>
              <a:t>2Chronicles 31:5 </a:t>
            </a:r>
            <a:r>
              <a:rPr lang="en-US" sz="3200" dirty="0">
                <a:effectLst/>
                <a:ea typeface="Calibri" panose="020F0502020204030204" pitchFamily="34" charset="0"/>
                <a:cs typeface="Times New Roman" panose="02020603050405020304" pitchFamily="18" charset="0"/>
              </a:rPr>
              <a:t>- </a:t>
            </a:r>
            <a:r>
              <a:rPr lang="en-US" sz="3200" i="1" dirty="0">
                <a:effectLst/>
                <a:ea typeface="Calibri" panose="020F0502020204030204" pitchFamily="34" charset="0"/>
                <a:cs typeface="Times New Roman" panose="02020603050405020304" pitchFamily="18" charset="0"/>
              </a:rPr>
              <a:t>As soon as the order went out, the Israelites generously gave the </a:t>
            </a:r>
            <a:r>
              <a:rPr lang="en-US" sz="3200" b="1" i="1" dirty="0">
                <a:effectLst/>
                <a:ea typeface="Calibri" panose="020F0502020204030204" pitchFamily="34" charset="0"/>
                <a:cs typeface="Times New Roman" panose="02020603050405020304" pitchFamily="18" charset="0"/>
              </a:rPr>
              <a:t>first fruits </a:t>
            </a:r>
            <a:r>
              <a:rPr lang="en-US" sz="3200" i="1" dirty="0">
                <a:effectLst/>
                <a:ea typeface="Calibri" panose="020F0502020204030204" pitchFamily="34" charset="0"/>
                <a:cs typeface="Times New Roman" panose="02020603050405020304" pitchFamily="18" charset="0"/>
              </a:rPr>
              <a:t>of their grain, new wine, oil …all that the fields produced. They brought a </a:t>
            </a:r>
            <a:r>
              <a:rPr lang="en-US" sz="3200" b="1" i="1" dirty="0">
                <a:effectLst/>
                <a:ea typeface="Calibri" panose="020F0502020204030204" pitchFamily="34" charset="0"/>
                <a:cs typeface="Times New Roman" panose="02020603050405020304" pitchFamily="18" charset="0"/>
              </a:rPr>
              <a:t>great amount</a:t>
            </a:r>
            <a:r>
              <a:rPr lang="en-US" sz="3200" i="1" dirty="0">
                <a:effectLst/>
                <a:ea typeface="Calibri" panose="020F0502020204030204" pitchFamily="34" charset="0"/>
                <a:cs typeface="Times New Roman" panose="02020603050405020304" pitchFamily="18" charset="0"/>
              </a:rPr>
              <a:t>, a </a:t>
            </a:r>
            <a:r>
              <a:rPr lang="en-US" sz="3200" b="1" i="1" dirty="0">
                <a:effectLst/>
                <a:ea typeface="Calibri" panose="020F0502020204030204" pitchFamily="34" charset="0"/>
                <a:cs typeface="Times New Roman" panose="02020603050405020304" pitchFamily="18" charset="0"/>
              </a:rPr>
              <a:t>tithe</a:t>
            </a:r>
            <a:r>
              <a:rPr lang="en-US" sz="3200" i="1" dirty="0">
                <a:effectLst/>
                <a:ea typeface="Calibri" panose="020F0502020204030204" pitchFamily="34" charset="0"/>
                <a:cs typeface="Times New Roman" panose="02020603050405020304" pitchFamily="18" charset="0"/>
              </a:rPr>
              <a:t> of everything.</a:t>
            </a:r>
          </a:p>
          <a:p>
            <a:pPr>
              <a:lnSpc>
                <a:spcPct val="107000"/>
              </a:lnSpc>
              <a:spcBef>
                <a:spcPts val="0"/>
              </a:spcBef>
              <a:spcAft>
                <a:spcPts val="800"/>
              </a:spcAft>
              <a:buFont typeface="Wingdings" panose="05000000000000000000" pitchFamily="2" charset="2"/>
              <a:buChar char="q"/>
              <a:tabLst>
                <a:tab pos="457200" algn="l"/>
              </a:tabLst>
            </a:pPr>
            <a:r>
              <a:rPr lang="en-US" sz="3200" i="1" dirty="0">
                <a:ea typeface="Calibri" panose="020F0502020204030204" pitchFamily="34" charset="0"/>
                <a:cs typeface="Times New Roman" panose="02020603050405020304" pitchFamily="18" charset="0"/>
              </a:rPr>
              <a:t> </a:t>
            </a:r>
            <a:r>
              <a:rPr lang="en-US" sz="3600" b="1" dirty="0">
                <a:ea typeface="Calibri" panose="020F0502020204030204" pitchFamily="34" charset="0"/>
                <a:cs typeface="Times New Roman" panose="02020603050405020304" pitchFamily="18" charset="0"/>
              </a:rPr>
              <a:t>CONCLUSION: God must be </a:t>
            </a:r>
            <a:r>
              <a:rPr lang="en-US" sz="3600" b="1" dirty="0" err="1">
                <a:ea typeface="Calibri" panose="020F0502020204030204" pitchFamily="34" charset="0"/>
                <a:cs typeface="Times New Roman" panose="02020603050405020304" pitchFamily="18" charset="0"/>
              </a:rPr>
              <a:t>honoured</a:t>
            </a:r>
            <a:r>
              <a:rPr lang="en-US" sz="3600" b="1" dirty="0">
                <a:ea typeface="Calibri" panose="020F0502020204030204" pitchFamily="34" charset="0"/>
                <a:cs typeface="Times New Roman" panose="02020603050405020304" pitchFamily="18" charset="0"/>
              </a:rPr>
              <a:t> in our lives everyday.</a:t>
            </a:r>
            <a:endParaRPr lang="en-US" sz="3600" b="1" dirty="0">
              <a:effectLst/>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FAECD03E-6AF9-4051-8454-7AAB3A15A9C3}"/>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2A5B2292-FD23-4314-99FD-D10349259527}"/>
              </a:ext>
            </a:extLst>
          </p:cNvPr>
          <p:cNvSpPr>
            <a:spLocks noGrp="1"/>
          </p:cNvSpPr>
          <p:nvPr>
            <p:ph type="sldNum" sz="quarter" idx="12"/>
          </p:nvPr>
        </p:nvSpPr>
        <p:spPr/>
        <p:txBody>
          <a:bodyPr/>
          <a:lstStyle/>
          <a:p>
            <a:fld id="{9BE464DF-59A5-4551-8898-0FC85E31A841}" type="slidenum">
              <a:rPr lang="en-US" smtClean="0"/>
              <a:t>12</a:t>
            </a:fld>
            <a:endParaRPr lang="en-US"/>
          </a:p>
        </p:txBody>
      </p:sp>
    </p:spTree>
    <p:extLst>
      <p:ext uri="{BB962C8B-B14F-4D97-AF65-F5344CB8AC3E}">
        <p14:creationId xmlns:p14="http://schemas.microsoft.com/office/powerpoint/2010/main" val="152759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2C6F9-0348-4FDA-AD3A-9593F1B2045B}"/>
              </a:ext>
            </a:extLst>
          </p:cNvPr>
          <p:cNvSpPr>
            <a:spLocks noGrp="1"/>
          </p:cNvSpPr>
          <p:nvPr>
            <p:ph type="title"/>
          </p:nvPr>
        </p:nvSpPr>
        <p:spPr>
          <a:xfrm>
            <a:off x="838200" y="1"/>
            <a:ext cx="10515600" cy="914399"/>
          </a:xfrm>
        </p:spPr>
        <p:txBody>
          <a:bodyPr/>
          <a:lstStyle/>
          <a:p>
            <a:pPr algn="ctr"/>
            <a:r>
              <a:rPr lang="en-US" b="1" dirty="0">
                <a:latin typeface="+mn-lt"/>
              </a:rPr>
              <a:t>INTRODUCTION</a:t>
            </a:r>
          </a:p>
        </p:txBody>
      </p:sp>
      <p:sp>
        <p:nvSpPr>
          <p:cNvPr id="3" name="Content Placeholder 2">
            <a:extLst>
              <a:ext uri="{FF2B5EF4-FFF2-40B4-BE49-F238E27FC236}">
                <a16:creationId xmlns:a16="http://schemas.microsoft.com/office/drawing/2014/main" id="{B6A00735-3FAD-4840-88BE-723AF30C451F}"/>
              </a:ext>
            </a:extLst>
          </p:cNvPr>
          <p:cNvSpPr>
            <a:spLocks noGrp="1"/>
          </p:cNvSpPr>
          <p:nvPr>
            <p:ph idx="1"/>
          </p:nvPr>
        </p:nvSpPr>
        <p:spPr>
          <a:xfrm>
            <a:off x="529389" y="808522"/>
            <a:ext cx="11300059" cy="5368441"/>
          </a:xfrm>
        </p:spPr>
        <p:txBody>
          <a:bodyPr>
            <a:normAutofit/>
          </a:bodyPr>
          <a:lstStyle/>
          <a:p>
            <a:pPr>
              <a:lnSpc>
                <a:spcPct val="150000"/>
              </a:lnSpc>
              <a:spcBef>
                <a:spcPts val="0"/>
              </a:spcBef>
              <a:buFont typeface="Wingdings" panose="05000000000000000000" pitchFamily="2" charset="2"/>
              <a:buChar char="q"/>
            </a:pPr>
            <a:r>
              <a:rPr lang="en-US" sz="3600" b="1" dirty="0">
                <a:latin typeface="+mn-lt"/>
              </a:rPr>
              <a:t> </a:t>
            </a:r>
            <a:r>
              <a:rPr lang="en-US" sz="3600" b="1" dirty="0"/>
              <a:t>Introductory Statement</a:t>
            </a:r>
            <a:endParaRPr lang="en-US" sz="3600" b="1" dirty="0">
              <a:latin typeface="+mn-lt"/>
            </a:endParaRPr>
          </a:p>
          <a:p>
            <a:pPr>
              <a:lnSpc>
                <a:spcPct val="100000"/>
              </a:lnSpc>
              <a:spcBef>
                <a:spcPts val="0"/>
              </a:spcBef>
            </a:pPr>
            <a:r>
              <a:rPr lang="en-US" sz="3600" dirty="0">
                <a:latin typeface="+mn-lt"/>
              </a:rPr>
              <a:t>The worship of God ought to be done in a meaningful way. </a:t>
            </a:r>
          </a:p>
          <a:p>
            <a:pPr>
              <a:lnSpc>
                <a:spcPct val="100000"/>
              </a:lnSpc>
              <a:spcBef>
                <a:spcPts val="0"/>
              </a:spcBef>
            </a:pPr>
            <a:r>
              <a:rPr lang="en-US" sz="3600" dirty="0">
                <a:latin typeface="+mn-lt"/>
              </a:rPr>
              <a:t>Worshipping God must be done in truthfulness.</a:t>
            </a:r>
          </a:p>
          <a:p>
            <a:pPr>
              <a:lnSpc>
                <a:spcPct val="150000"/>
              </a:lnSpc>
              <a:spcBef>
                <a:spcPts val="0"/>
              </a:spcBef>
              <a:buFont typeface="Wingdings" panose="05000000000000000000" pitchFamily="2" charset="2"/>
              <a:buChar char="q"/>
            </a:pPr>
            <a:r>
              <a:rPr lang="en-US" sz="3600" b="1" dirty="0">
                <a:latin typeface="+mn-lt"/>
              </a:rPr>
              <a:t>Sermon Outline</a:t>
            </a:r>
            <a:endParaRPr lang="en-US" sz="3600" dirty="0"/>
          </a:p>
          <a:p>
            <a:pPr>
              <a:lnSpc>
                <a:spcPct val="100000"/>
              </a:lnSpc>
              <a:spcBef>
                <a:spcPts val="0"/>
              </a:spcBef>
            </a:pPr>
            <a:r>
              <a:rPr lang="en-US" sz="3600" dirty="0"/>
              <a:t>The Meaning and Benefits of Truthfulness </a:t>
            </a:r>
          </a:p>
          <a:p>
            <a:pPr>
              <a:lnSpc>
                <a:spcPct val="100000"/>
              </a:lnSpc>
              <a:spcBef>
                <a:spcPts val="0"/>
              </a:spcBef>
            </a:pPr>
            <a:r>
              <a:rPr lang="en-US" sz="3600" dirty="0"/>
              <a:t> Meaning of Worship</a:t>
            </a:r>
          </a:p>
          <a:p>
            <a:pPr>
              <a:lnSpc>
                <a:spcPct val="100000"/>
              </a:lnSpc>
              <a:spcBef>
                <a:spcPts val="0"/>
              </a:spcBef>
            </a:pPr>
            <a:r>
              <a:rPr lang="en-US" sz="3600" dirty="0"/>
              <a:t>The Motive of Worship </a:t>
            </a:r>
          </a:p>
          <a:p>
            <a:pPr>
              <a:lnSpc>
                <a:spcPct val="100000"/>
              </a:lnSpc>
              <a:spcBef>
                <a:spcPts val="0"/>
              </a:spcBef>
            </a:pPr>
            <a:r>
              <a:rPr lang="en-US" sz="3600" dirty="0"/>
              <a:t>The Manner of Worship</a:t>
            </a:r>
          </a:p>
          <a:p>
            <a:endParaRPr lang="en-US" dirty="0"/>
          </a:p>
        </p:txBody>
      </p:sp>
      <p:sp>
        <p:nvSpPr>
          <p:cNvPr id="4" name="Footer Placeholder 3">
            <a:extLst>
              <a:ext uri="{FF2B5EF4-FFF2-40B4-BE49-F238E27FC236}">
                <a16:creationId xmlns:a16="http://schemas.microsoft.com/office/drawing/2014/main" id="{23E400C2-DE76-4378-A5D4-6AF879ACE872}"/>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401521D7-8CC7-44C5-8E8A-9003054E0FE4}"/>
              </a:ext>
            </a:extLst>
          </p:cNvPr>
          <p:cNvSpPr>
            <a:spLocks noGrp="1"/>
          </p:cNvSpPr>
          <p:nvPr>
            <p:ph type="sldNum" sz="quarter" idx="12"/>
          </p:nvPr>
        </p:nvSpPr>
        <p:spPr/>
        <p:txBody>
          <a:bodyPr/>
          <a:lstStyle/>
          <a:p>
            <a:fld id="{9BE464DF-59A5-4551-8898-0FC85E31A841}" type="slidenum">
              <a:rPr lang="en-US" smtClean="0"/>
              <a:t>2</a:t>
            </a:fld>
            <a:endParaRPr lang="en-US"/>
          </a:p>
        </p:txBody>
      </p:sp>
    </p:spTree>
    <p:extLst>
      <p:ext uri="{BB962C8B-B14F-4D97-AF65-F5344CB8AC3E}">
        <p14:creationId xmlns:p14="http://schemas.microsoft.com/office/powerpoint/2010/main" val="3265880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0AE4C-EF52-4136-86F6-12A791A64F60}"/>
              </a:ext>
            </a:extLst>
          </p:cNvPr>
          <p:cNvSpPr>
            <a:spLocks noGrp="1"/>
          </p:cNvSpPr>
          <p:nvPr>
            <p:ph type="title"/>
          </p:nvPr>
        </p:nvSpPr>
        <p:spPr>
          <a:xfrm>
            <a:off x="838200" y="1"/>
            <a:ext cx="10515600" cy="1424538"/>
          </a:xfrm>
        </p:spPr>
        <p:txBody>
          <a:bodyPr>
            <a:normAutofit fontScale="90000"/>
          </a:bodyPr>
          <a:lstStyle/>
          <a:p>
            <a:pPr algn="ctr"/>
            <a:r>
              <a:rPr lang="en-US" sz="4900" b="1" dirty="0">
                <a:latin typeface="+mn-lt"/>
              </a:rPr>
              <a:t>MEANING &amp; BENEFITS OF </a:t>
            </a:r>
            <a:r>
              <a:rPr lang="en-US" sz="4900" b="1" dirty="0">
                <a:effectLst/>
                <a:latin typeface="+mn-lt"/>
                <a:ea typeface="Times New Roman" panose="02020603050405020304" pitchFamily="18" charset="0"/>
                <a:cs typeface="Times New Roman" panose="02020603050405020304" pitchFamily="18" charset="0"/>
              </a:rPr>
              <a:t>TRUTHFULNESS</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8A4FE76-BE78-42B2-BC12-1B7901C90D72}"/>
              </a:ext>
            </a:extLst>
          </p:cNvPr>
          <p:cNvSpPr>
            <a:spLocks noGrp="1"/>
          </p:cNvSpPr>
          <p:nvPr>
            <p:ph idx="1"/>
          </p:nvPr>
        </p:nvSpPr>
        <p:spPr>
          <a:xfrm>
            <a:off x="596767" y="866274"/>
            <a:ext cx="10963174" cy="5524901"/>
          </a:xfrm>
        </p:spPr>
        <p:txBody>
          <a:bodyPr>
            <a:normAutofit lnSpcReduction="10000"/>
          </a:bodyPr>
          <a:lstStyle/>
          <a:p>
            <a:pPr marL="342900" marR="0" indent="-571500">
              <a:lnSpc>
                <a:spcPct val="110000"/>
              </a:lnSpc>
              <a:spcBef>
                <a:spcPts val="0"/>
              </a:spcBef>
              <a:buFont typeface="Wingdings" panose="05000000000000000000" pitchFamily="2" charset="2"/>
              <a:buChar char="q"/>
            </a:pPr>
            <a:r>
              <a:rPr lang="en-US" sz="3600" dirty="0">
                <a:effectLst/>
                <a:ea typeface="Calibri" panose="020F0502020204030204" pitchFamily="34" charset="0"/>
                <a:cs typeface="Times New Roman" panose="02020603050405020304" pitchFamily="18" charset="0"/>
              </a:rPr>
              <a:t> </a:t>
            </a:r>
            <a:r>
              <a:rPr lang="en-US" sz="4000" b="1" dirty="0">
                <a:effectLst/>
                <a:ea typeface="Calibri" panose="020F0502020204030204" pitchFamily="34" charset="0"/>
                <a:cs typeface="Times New Roman" panose="02020603050405020304" pitchFamily="18" charset="0"/>
              </a:rPr>
              <a:t>Meaning of Truthfulness</a:t>
            </a:r>
          </a:p>
          <a:p>
            <a:pPr marL="0" marR="0">
              <a:lnSpc>
                <a:spcPct val="110000"/>
              </a:lnSpc>
              <a:spcBef>
                <a:spcPts val="0"/>
              </a:spcBef>
            </a:pPr>
            <a:r>
              <a:rPr lang="en-US" sz="3600" dirty="0">
                <a:effectLst/>
                <a:ea typeface="Calibri" panose="020F0502020204030204" pitchFamily="34" charset="0"/>
                <a:cs typeface="Times New Roman" panose="02020603050405020304" pitchFamily="18" charset="0"/>
              </a:rPr>
              <a:t>The fact of being realistic or true to life.</a:t>
            </a:r>
          </a:p>
          <a:p>
            <a:pPr marL="0" marR="0">
              <a:lnSpc>
                <a:spcPct val="110000"/>
              </a:lnSpc>
              <a:spcBef>
                <a:spcPts val="0"/>
              </a:spcBef>
            </a:pPr>
            <a:r>
              <a:rPr lang="en-US" sz="3600" dirty="0">
                <a:effectLst/>
                <a:ea typeface="Times New Roman" panose="02020603050405020304" pitchFamily="18" charset="0"/>
                <a:cs typeface="Times New Roman" panose="02020603050405020304" pitchFamily="18" charset="0"/>
              </a:rPr>
              <a:t>The quality of being authentic and honest.</a:t>
            </a:r>
          </a:p>
          <a:p>
            <a:pPr marL="0" marR="0">
              <a:lnSpc>
                <a:spcPct val="110000"/>
              </a:lnSpc>
              <a:spcBef>
                <a:spcPts val="0"/>
              </a:spcBef>
            </a:pPr>
            <a:r>
              <a:rPr lang="en-US" sz="3600" dirty="0">
                <a:effectLst/>
                <a:ea typeface="Calibri" panose="020F0502020204030204" pitchFamily="34" charset="0"/>
                <a:cs typeface="Times New Roman" panose="02020603050405020304" pitchFamily="18" charset="0"/>
              </a:rPr>
              <a:t>Truthfulness means you can be trusted.</a:t>
            </a:r>
          </a:p>
          <a:p>
            <a:pPr marL="0" marR="0">
              <a:lnSpc>
                <a:spcPct val="110000"/>
              </a:lnSpc>
              <a:spcBef>
                <a:spcPts val="0"/>
              </a:spcBef>
            </a:pPr>
            <a:endParaRPr lang="en-US" sz="2000" dirty="0">
              <a:effectLst/>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US" sz="4000" b="1" dirty="0"/>
              <a:t> Benefits of Truthfulness</a:t>
            </a:r>
          </a:p>
          <a:p>
            <a:pPr marL="0" marR="0">
              <a:lnSpc>
                <a:spcPct val="107000"/>
              </a:lnSpc>
              <a:spcBef>
                <a:spcPts val="0"/>
              </a:spcBef>
              <a:spcAft>
                <a:spcPts val="0"/>
              </a:spcAft>
            </a:pPr>
            <a:r>
              <a:rPr lang="en-US" sz="3600" dirty="0">
                <a:effectLst/>
                <a:ea typeface="Times New Roman" panose="02020603050405020304" pitchFamily="18" charset="0"/>
                <a:cs typeface="Times New Roman" panose="02020603050405020304" pitchFamily="18" charset="0"/>
              </a:rPr>
              <a:t>Helps to live in peace with other people. </a:t>
            </a:r>
          </a:p>
          <a:p>
            <a:pPr marL="0" marR="0">
              <a:lnSpc>
                <a:spcPct val="107000"/>
              </a:lnSpc>
              <a:spcBef>
                <a:spcPts val="0"/>
              </a:spcBef>
              <a:spcAft>
                <a:spcPts val="0"/>
              </a:spcAft>
            </a:pPr>
            <a:r>
              <a:rPr lang="en-US" sz="3600" dirty="0">
                <a:ea typeface="Times New Roman" panose="02020603050405020304" pitchFamily="18" charset="0"/>
                <a:cs typeface="Times New Roman" panose="02020603050405020304" pitchFamily="18" charset="0"/>
              </a:rPr>
              <a:t>Helps you not </a:t>
            </a:r>
            <a:r>
              <a:rPr lang="en-US" sz="3600" dirty="0">
                <a:effectLst/>
                <a:ea typeface="Times New Roman" panose="02020603050405020304" pitchFamily="18" charset="0"/>
                <a:cs typeface="Times New Roman" panose="02020603050405020304" pitchFamily="18" charset="0"/>
              </a:rPr>
              <a:t>to worry about remembering it. </a:t>
            </a:r>
          </a:p>
          <a:p>
            <a:pPr marL="0" marR="0">
              <a:lnSpc>
                <a:spcPct val="107000"/>
              </a:lnSpc>
              <a:spcBef>
                <a:spcPts val="0"/>
              </a:spcBef>
              <a:spcAft>
                <a:spcPts val="0"/>
              </a:spcAft>
            </a:pPr>
            <a:r>
              <a:rPr lang="en-US" sz="3600" dirty="0">
                <a:effectLst/>
                <a:ea typeface="Times New Roman" panose="02020603050405020304" pitchFamily="18" charset="0"/>
                <a:cs typeface="Times New Roman" panose="02020603050405020304" pitchFamily="18" charset="0"/>
              </a:rPr>
              <a:t>Truth is what makes you a better person </a:t>
            </a:r>
          </a:p>
          <a:p>
            <a:pPr marL="0" marR="0">
              <a:lnSpc>
                <a:spcPct val="107000"/>
              </a:lnSpc>
              <a:spcBef>
                <a:spcPts val="0"/>
              </a:spcBef>
              <a:spcAft>
                <a:spcPts val="0"/>
              </a:spcAft>
            </a:pPr>
            <a:r>
              <a:rPr lang="en-US" sz="3600" dirty="0">
                <a:ea typeface="Times New Roman" panose="02020603050405020304" pitchFamily="18" charset="0"/>
                <a:cs typeface="Times New Roman" panose="02020603050405020304" pitchFamily="18" charset="0"/>
              </a:rPr>
              <a:t>Truth </a:t>
            </a:r>
            <a:r>
              <a:rPr lang="en-US" sz="3600" dirty="0">
                <a:effectLst/>
                <a:ea typeface="Times New Roman" panose="02020603050405020304" pitchFamily="18" charset="0"/>
                <a:cs typeface="Times New Roman" panose="02020603050405020304" pitchFamily="18" charset="0"/>
              </a:rPr>
              <a:t>becomes a part of your future.</a:t>
            </a:r>
            <a:endParaRPr lang="en-US" sz="3600" dirty="0">
              <a:effectLst/>
              <a:ea typeface="Calibri" panose="020F0502020204030204" pitchFamily="34" charset="0"/>
              <a:cs typeface="Times New Roman" panose="02020603050405020304" pitchFamily="18" charset="0"/>
            </a:endParaRPr>
          </a:p>
          <a:p>
            <a:pPr marL="0" indent="0">
              <a:buNone/>
            </a:pPr>
            <a:endParaRPr lang="en-US" sz="3600" b="1" dirty="0"/>
          </a:p>
        </p:txBody>
      </p:sp>
      <p:sp>
        <p:nvSpPr>
          <p:cNvPr id="4" name="Footer Placeholder 3">
            <a:extLst>
              <a:ext uri="{FF2B5EF4-FFF2-40B4-BE49-F238E27FC236}">
                <a16:creationId xmlns:a16="http://schemas.microsoft.com/office/drawing/2014/main" id="{2B9F6551-7269-43A2-B133-F0E6E94A2B2C}"/>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F4517CFD-7E00-48C8-85B2-563BC25F2787}"/>
              </a:ext>
            </a:extLst>
          </p:cNvPr>
          <p:cNvSpPr>
            <a:spLocks noGrp="1"/>
          </p:cNvSpPr>
          <p:nvPr>
            <p:ph type="sldNum" sz="quarter" idx="12"/>
          </p:nvPr>
        </p:nvSpPr>
        <p:spPr/>
        <p:txBody>
          <a:bodyPr/>
          <a:lstStyle/>
          <a:p>
            <a:fld id="{9BE464DF-59A5-4551-8898-0FC85E31A841}" type="slidenum">
              <a:rPr lang="en-US" smtClean="0"/>
              <a:t>3</a:t>
            </a:fld>
            <a:endParaRPr lang="en-US"/>
          </a:p>
        </p:txBody>
      </p:sp>
    </p:spTree>
    <p:extLst>
      <p:ext uri="{BB962C8B-B14F-4D97-AF65-F5344CB8AC3E}">
        <p14:creationId xmlns:p14="http://schemas.microsoft.com/office/powerpoint/2010/main" val="89749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98F56-B80F-4938-BDD2-0C725966B868}"/>
              </a:ext>
            </a:extLst>
          </p:cNvPr>
          <p:cNvSpPr>
            <a:spLocks noGrp="1"/>
          </p:cNvSpPr>
          <p:nvPr>
            <p:ph type="title"/>
          </p:nvPr>
        </p:nvSpPr>
        <p:spPr>
          <a:xfrm>
            <a:off x="838200" y="1"/>
            <a:ext cx="10515600" cy="1992428"/>
          </a:xfrm>
        </p:spPr>
        <p:txBody>
          <a:bodyPr/>
          <a:lstStyle/>
          <a:p>
            <a:pPr algn="ctr"/>
            <a:r>
              <a:rPr lang="en-US" b="1" dirty="0">
                <a:latin typeface="+mn-lt"/>
              </a:rPr>
              <a:t>THE MEANING OF WORSHIP </a:t>
            </a:r>
            <a:br>
              <a:rPr lang="en-US" b="1" dirty="0">
                <a:latin typeface="+mn-lt"/>
              </a:rPr>
            </a:br>
            <a:r>
              <a:rPr lang="en-US" sz="4400" b="1" dirty="0">
                <a:effectLst/>
                <a:ea typeface="Times New Roman" panose="02020603050405020304" pitchFamily="18" charset="0"/>
                <a:cs typeface="Times New Roman" panose="02020603050405020304" pitchFamily="18" charset="0"/>
              </a:rPr>
              <a:t>Hebrews 13:15–16.</a:t>
            </a:r>
            <a:br>
              <a:rPr lang="en-US" dirty="0"/>
            </a:br>
            <a:endParaRPr lang="en-US" dirty="0"/>
          </a:p>
        </p:txBody>
      </p:sp>
      <p:sp>
        <p:nvSpPr>
          <p:cNvPr id="3" name="Content Placeholder 2">
            <a:extLst>
              <a:ext uri="{FF2B5EF4-FFF2-40B4-BE49-F238E27FC236}">
                <a16:creationId xmlns:a16="http://schemas.microsoft.com/office/drawing/2014/main" id="{A0F0F978-E85F-4C3C-87D8-22C6E3B6801C}"/>
              </a:ext>
            </a:extLst>
          </p:cNvPr>
          <p:cNvSpPr>
            <a:spLocks noGrp="1"/>
          </p:cNvSpPr>
          <p:nvPr>
            <p:ph idx="1"/>
          </p:nvPr>
        </p:nvSpPr>
        <p:spPr>
          <a:xfrm>
            <a:off x="741145" y="1280160"/>
            <a:ext cx="11078678" cy="4896803"/>
          </a:xfrm>
        </p:spPr>
        <p:txBody>
          <a:bodyPr>
            <a:normAutofit lnSpcReduction="10000"/>
          </a:bodyPr>
          <a:lstStyle/>
          <a:p>
            <a:pPr marL="342900" indent="-571500">
              <a:lnSpc>
                <a:spcPct val="150000"/>
              </a:lnSpc>
              <a:spcBef>
                <a:spcPts val="0"/>
              </a:spcBef>
              <a:buFont typeface="Wingdings" panose="05000000000000000000" pitchFamily="2" charset="2"/>
              <a:buChar char="q"/>
            </a:pPr>
            <a:r>
              <a:rPr lang="en-US" sz="3600" b="1" dirty="0">
                <a:ea typeface="Calibri" panose="020F0502020204030204" pitchFamily="34" charset="0"/>
                <a:cs typeface="Times New Roman" panose="02020603050405020304" pitchFamily="18" charset="0"/>
              </a:rPr>
              <a:t>Worship </a:t>
            </a:r>
            <a:r>
              <a:rPr lang="en-US" sz="3600" dirty="0">
                <a:effectLst/>
                <a:ea typeface="Times New Roman" panose="02020603050405020304" pitchFamily="18" charset="0"/>
                <a:cs typeface="Times New Roman" panose="02020603050405020304" pitchFamily="18" charset="0"/>
              </a:rPr>
              <a:t>means excellence in character/reputation.</a:t>
            </a:r>
          </a:p>
          <a:p>
            <a:pPr marL="0">
              <a:lnSpc>
                <a:spcPct val="150000"/>
              </a:lnSpc>
              <a:spcBef>
                <a:spcPts val="0"/>
              </a:spcBef>
            </a:pPr>
            <a:r>
              <a:rPr lang="en-US" sz="3600" b="1" dirty="0">
                <a:effectLst/>
                <a:ea typeface="Calibri" panose="020F0502020204030204" pitchFamily="34" charset="0"/>
                <a:cs typeface="Times New Roman" panose="02020603050405020304" pitchFamily="18" charset="0"/>
              </a:rPr>
              <a:t> NT:</a:t>
            </a:r>
            <a:r>
              <a:rPr lang="en-US" sz="3600" dirty="0">
                <a:effectLst/>
                <a:ea typeface="Calibri" panose="020F0502020204030204" pitchFamily="34" charset="0"/>
                <a:cs typeface="Times New Roman" panose="02020603050405020304" pitchFamily="18" charset="0"/>
              </a:rPr>
              <a:t>“</a:t>
            </a:r>
            <a:r>
              <a:rPr lang="en-US" sz="3600" dirty="0" err="1">
                <a:effectLst/>
                <a:ea typeface="Calibri" panose="020F0502020204030204" pitchFamily="34" charset="0"/>
                <a:cs typeface="Times New Roman" panose="02020603050405020304" pitchFamily="18" charset="0"/>
              </a:rPr>
              <a:t>Proskuneo</a:t>
            </a:r>
            <a:r>
              <a:rPr lang="en-US" sz="3600" dirty="0">
                <a:effectLst/>
                <a:ea typeface="Calibri" panose="020F0502020204030204" pitchFamily="34" charset="0"/>
                <a:cs typeface="Times New Roman" panose="02020603050405020304" pitchFamily="18" charset="0"/>
              </a:rPr>
              <a:t>”: To bow down to God or Kings.</a:t>
            </a:r>
          </a:p>
          <a:p>
            <a:pPr marL="0">
              <a:lnSpc>
                <a:spcPct val="150000"/>
              </a:lnSpc>
              <a:spcBef>
                <a:spcPts val="0"/>
              </a:spcBef>
            </a:pPr>
            <a:r>
              <a:rPr lang="en-US" sz="3600" dirty="0">
                <a:effectLst/>
                <a:ea typeface="Times New Roman" panose="02020603050405020304" pitchFamily="18" charset="0"/>
              </a:rPr>
              <a:t> A reverence offered a divine/supernatural being.</a:t>
            </a:r>
            <a:endParaRPr lang="en-US" sz="3600" dirty="0">
              <a:effectLst/>
              <a:ea typeface="Times New Roman" panose="02020603050405020304" pitchFamily="18" charset="0"/>
              <a:cs typeface="Times New Roman" panose="02020603050405020304" pitchFamily="18" charset="0"/>
            </a:endParaRPr>
          </a:p>
          <a:p>
            <a:pPr marL="0" marR="0">
              <a:lnSpc>
                <a:spcPct val="150000"/>
              </a:lnSpc>
              <a:spcBef>
                <a:spcPts val="0"/>
              </a:spcBef>
            </a:pPr>
            <a:r>
              <a:rPr lang="en-US" sz="3600" dirty="0">
                <a:ea typeface="Calibri" panose="020F0502020204030204" pitchFamily="34" charset="0"/>
                <a:cs typeface="Times New Roman" panose="02020603050405020304" pitchFamily="18" charset="0"/>
              </a:rPr>
              <a:t> To a</a:t>
            </a:r>
            <a:r>
              <a:rPr lang="en-US" sz="3600" dirty="0">
                <a:effectLst/>
                <a:ea typeface="Calibri" panose="020F0502020204030204" pitchFamily="34" charset="0"/>
                <a:cs typeface="Times New Roman" panose="02020603050405020304" pitchFamily="18" charset="0"/>
              </a:rPr>
              <a:t>ttribute reverent </a:t>
            </a:r>
            <a:r>
              <a:rPr lang="en-US" sz="3600" dirty="0" err="1">
                <a:effectLst/>
                <a:ea typeface="Calibri" panose="020F0502020204030204" pitchFamily="34" charset="0"/>
                <a:cs typeface="Times New Roman" panose="02020603050405020304" pitchFamily="18" charset="0"/>
              </a:rPr>
              <a:t>honour</a:t>
            </a:r>
            <a:r>
              <a:rPr lang="en-US" sz="3600" dirty="0">
                <a:effectLst/>
                <a:ea typeface="Calibri" panose="020F0502020204030204" pitchFamily="34" charset="0"/>
                <a:cs typeface="Times New Roman" panose="02020603050405020304" pitchFamily="18" charset="0"/>
              </a:rPr>
              <a:t> and truth to God. </a:t>
            </a:r>
          </a:p>
          <a:p>
            <a:pPr marL="0" marR="0">
              <a:lnSpc>
                <a:spcPct val="150000"/>
              </a:lnSpc>
              <a:spcBef>
                <a:spcPts val="0"/>
              </a:spcBef>
            </a:pPr>
            <a:r>
              <a:rPr lang="en-US" sz="3600" dirty="0">
                <a:effectLst/>
                <a:ea typeface="Calibri" panose="020F0502020204030204" pitchFamily="34" charset="0"/>
                <a:cs typeface="Times New Roman" panose="02020603050405020304" pitchFamily="18" charset="0"/>
              </a:rPr>
              <a:t> To show a lot of love and adoration for God. </a:t>
            </a:r>
          </a:p>
          <a:p>
            <a:pPr marL="0" marR="0">
              <a:lnSpc>
                <a:spcPct val="150000"/>
              </a:lnSpc>
              <a:spcBef>
                <a:spcPts val="0"/>
              </a:spcBef>
            </a:pPr>
            <a:r>
              <a:rPr lang="en-US" sz="3600" dirty="0">
                <a:ea typeface="Calibri" panose="020F0502020204030204" pitchFamily="34" charset="0"/>
                <a:cs typeface="Times New Roman" panose="02020603050405020304" pitchFamily="18" charset="0"/>
              </a:rPr>
              <a:t> An </a:t>
            </a:r>
            <a:r>
              <a:rPr lang="en-US" sz="3600" dirty="0">
                <a:effectLst/>
                <a:ea typeface="Calibri" panose="020F0502020204030204" pitchFamily="34" charset="0"/>
                <a:cs typeface="Times New Roman" panose="02020603050405020304" pitchFamily="18" charset="0"/>
              </a:rPr>
              <a:t>unquestioning devotion to God. </a:t>
            </a:r>
          </a:p>
          <a:p>
            <a:pPr marL="0" marR="0">
              <a:lnSpc>
                <a:spcPct val="107000"/>
              </a:lnSpc>
              <a:spcBef>
                <a:spcPts val="0"/>
              </a:spcBef>
              <a:spcAft>
                <a:spcPts val="800"/>
              </a:spcAft>
            </a:pPr>
            <a:endParaRPr lang="en-US" sz="3600" dirty="0">
              <a:effectLst/>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0E5B32B3-C811-4106-BA41-90A1C0E60804}"/>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3BBCBE28-B730-40DC-92AB-22886D6FEA69}"/>
              </a:ext>
            </a:extLst>
          </p:cNvPr>
          <p:cNvSpPr>
            <a:spLocks noGrp="1"/>
          </p:cNvSpPr>
          <p:nvPr>
            <p:ph type="sldNum" sz="quarter" idx="12"/>
          </p:nvPr>
        </p:nvSpPr>
        <p:spPr/>
        <p:txBody>
          <a:bodyPr/>
          <a:lstStyle/>
          <a:p>
            <a:fld id="{9BE464DF-59A5-4551-8898-0FC85E31A841}" type="slidenum">
              <a:rPr lang="en-US" smtClean="0"/>
              <a:t>4</a:t>
            </a:fld>
            <a:endParaRPr lang="en-US"/>
          </a:p>
        </p:txBody>
      </p:sp>
    </p:spTree>
    <p:extLst>
      <p:ext uri="{BB962C8B-B14F-4D97-AF65-F5344CB8AC3E}">
        <p14:creationId xmlns:p14="http://schemas.microsoft.com/office/powerpoint/2010/main" val="3919026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287CC-18CF-4AF7-BAAC-8A33EE1BB282}"/>
              </a:ext>
            </a:extLst>
          </p:cNvPr>
          <p:cNvSpPr>
            <a:spLocks noGrp="1"/>
          </p:cNvSpPr>
          <p:nvPr>
            <p:ph type="title"/>
          </p:nvPr>
        </p:nvSpPr>
        <p:spPr>
          <a:xfrm>
            <a:off x="838200" y="1"/>
            <a:ext cx="10515600" cy="914399"/>
          </a:xfrm>
        </p:spPr>
        <p:txBody>
          <a:bodyPr/>
          <a:lstStyle/>
          <a:p>
            <a:pPr algn="ctr"/>
            <a:r>
              <a:rPr lang="en-US" b="1" dirty="0">
                <a:latin typeface="+mn-lt"/>
              </a:rPr>
              <a:t>THE MOTIVE OF WORSHIP -1</a:t>
            </a:r>
            <a:endParaRPr lang="en-US" dirty="0"/>
          </a:p>
        </p:txBody>
      </p:sp>
      <p:sp>
        <p:nvSpPr>
          <p:cNvPr id="3" name="Content Placeholder 2">
            <a:extLst>
              <a:ext uri="{FF2B5EF4-FFF2-40B4-BE49-F238E27FC236}">
                <a16:creationId xmlns:a16="http://schemas.microsoft.com/office/drawing/2014/main" id="{55F20FA9-B44B-4E54-BEBF-40E02BB5CF18}"/>
              </a:ext>
            </a:extLst>
          </p:cNvPr>
          <p:cNvSpPr>
            <a:spLocks noGrp="1"/>
          </p:cNvSpPr>
          <p:nvPr>
            <p:ph idx="1"/>
          </p:nvPr>
        </p:nvSpPr>
        <p:spPr>
          <a:xfrm>
            <a:off x="0" y="837398"/>
            <a:ext cx="12192000" cy="5534526"/>
          </a:xfrm>
        </p:spPr>
        <p:txBody>
          <a:bodyPr>
            <a:normAutofit/>
          </a:bodyPr>
          <a:lstStyle/>
          <a:p>
            <a:r>
              <a:rPr lang="en-GB" b="1" dirty="0"/>
              <a:t>1.  To Surrender of Our Lives to God</a:t>
            </a:r>
          </a:p>
          <a:p>
            <a:r>
              <a:rPr lang="en-GB" i="1" dirty="0"/>
              <a:t>“I urge you, brothers and sisters, in view of God’s mercy, to offer your bodies as a living sacrifice, holy and pleasing to God—</a:t>
            </a:r>
            <a:r>
              <a:rPr lang="en-GB" i="1" u="sng" dirty="0">
                <a:effectLst/>
              </a:rPr>
              <a:t>this is your true and proper worship.” -</a:t>
            </a:r>
            <a:r>
              <a:rPr lang="en-GB" i="1" dirty="0"/>
              <a:t>Rom 12:1</a:t>
            </a:r>
          </a:p>
          <a:p>
            <a:r>
              <a:rPr lang="en-GB" b="1" dirty="0"/>
              <a:t>2.  To Focus on God</a:t>
            </a:r>
          </a:p>
          <a:p>
            <a:r>
              <a:rPr lang="en-GB" dirty="0"/>
              <a:t>True worship is based on the desire to </a:t>
            </a:r>
            <a:r>
              <a:rPr lang="en-GB" dirty="0" err="1"/>
              <a:t>honor</a:t>
            </a:r>
            <a:r>
              <a:rPr lang="en-GB" dirty="0"/>
              <a:t> God. It requires a personal revelation of God as found in the Scriptures. Worship is not based on my likes or dislikes. It is not based on my personal preferences or priorities. It is a focus on Him.</a:t>
            </a:r>
          </a:p>
          <a:p>
            <a:r>
              <a:rPr lang="en-GB" b="1" dirty="0"/>
              <a:t>3.  To get ourselves out of the Way</a:t>
            </a:r>
          </a:p>
          <a:p>
            <a:r>
              <a:rPr lang="en-GB" dirty="0"/>
              <a:t>We have to learn to remove our worries, our opinion, our questions and ourselves—so we can worship with appropriate honour. </a:t>
            </a:r>
            <a:endParaRPr lang="en-US" dirty="0"/>
          </a:p>
        </p:txBody>
      </p:sp>
      <p:sp>
        <p:nvSpPr>
          <p:cNvPr id="4" name="Footer Placeholder 3">
            <a:extLst>
              <a:ext uri="{FF2B5EF4-FFF2-40B4-BE49-F238E27FC236}">
                <a16:creationId xmlns:a16="http://schemas.microsoft.com/office/drawing/2014/main" id="{F2C895D9-086A-4043-BF89-709299ACE180}"/>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02A86A4A-44B7-4D9D-BE03-B59D8493C9F2}"/>
              </a:ext>
            </a:extLst>
          </p:cNvPr>
          <p:cNvSpPr>
            <a:spLocks noGrp="1"/>
          </p:cNvSpPr>
          <p:nvPr>
            <p:ph type="sldNum" sz="quarter" idx="12"/>
          </p:nvPr>
        </p:nvSpPr>
        <p:spPr/>
        <p:txBody>
          <a:bodyPr/>
          <a:lstStyle/>
          <a:p>
            <a:fld id="{9BE464DF-59A5-4551-8898-0FC85E31A841}" type="slidenum">
              <a:rPr lang="en-US" smtClean="0"/>
              <a:t>5</a:t>
            </a:fld>
            <a:endParaRPr lang="en-US"/>
          </a:p>
        </p:txBody>
      </p:sp>
    </p:spTree>
    <p:extLst>
      <p:ext uri="{BB962C8B-B14F-4D97-AF65-F5344CB8AC3E}">
        <p14:creationId xmlns:p14="http://schemas.microsoft.com/office/powerpoint/2010/main" val="194716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86C04-07AA-4DBA-B5D7-D7F63D36E7C1}"/>
              </a:ext>
            </a:extLst>
          </p:cNvPr>
          <p:cNvSpPr>
            <a:spLocks noGrp="1"/>
          </p:cNvSpPr>
          <p:nvPr>
            <p:ph type="title"/>
          </p:nvPr>
        </p:nvSpPr>
        <p:spPr>
          <a:xfrm>
            <a:off x="838200" y="1"/>
            <a:ext cx="10515600" cy="1135780"/>
          </a:xfrm>
        </p:spPr>
        <p:txBody>
          <a:bodyPr/>
          <a:lstStyle/>
          <a:p>
            <a:pPr algn="ctr"/>
            <a:r>
              <a:rPr lang="en-US" b="1" dirty="0">
                <a:latin typeface="+mn-lt"/>
              </a:rPr>
              <a:t>THE MOTIVE OF WORSHIP - 2</a:t>
            </a:r>
            <a:endParaRPr lang="en-US" dirty="0"/>
          </a:p>
        </p:txBody>
      </p:sp>
      <p:sp>
        <p:nvSpPr>
          <p:cNvPr id="3" name="Content Placeholder 2">
            <a:extLst>
              <a:ext uri="{FF2B5EF4-FFF2-40B4-BE49-F238E27FC236}">
                <a16:creationId xmlns:a16="http://schemas.microsoft.com/office/drawing/2014/main" id="{EB22BFB4-B5CB-4667-B9E6-998E30A0C7B0}"/>
              </a:ext>
            </a:extLst>
          </p:cNvPr>
          <p:cNvSpPr>
            <a:spLocks noGrp="1"/>
          </p:cNvSpPr>
          <p:nvPr>
            <p:ph idx="1"/>
          </p:nvPr>
        </p:nvSpPr>
        <p:spPr>
          <a:xfrm>
            <a:off x="0" y="1049154"/>
            <a:ext cx="12191999" cy="5390147"/>
          </a:xfrm>
        </p:spPr>
        <p:txBody>
          <a:bodyPr>
            <a:normAutofit fontScale="92500"/>
          </a:bodyPr>
          <a:lstStyle/>
          <a:p>
            <a:r>
              <a:rPr lang="en-GB" sz="3200" b="1" dirty="0"/>
              <a:t>4.  To give Personal Sacrifice to God.</a:t>
            </a:r>
          </a:p>
          <a:p>
            <a:r>
              <a:rPr lang="en-GB" sz="3200" dirty="0"/>
              <a:t>Praise can be easier when times are good or we have had the big victory.</a:t>
            </a:r>
          </a:p>
          <a:p>
            <a:r>
              <a:rPr lang="en-GB" sz="3200" dirty="0"/>
              <a:t>It requires a sacrifice of our own feelings/fears to focus on God.</a:t>
            </a:r>
          </a:p>
          <a:p>
            <a:r>
              <a:rPr lang="en-GB" sz="3200" b="1" dirty="0"/>
              <a:t>“Through Jesus, therefore, let us continually offer to God a sacrifice of praise—the fruit of lips that openly profess His name.” </a:t>
            </a:r>
            <a:r>
              <a:rPr lang="en-GB" sz="3200" dirty="0">
                <a:hlinkClick r:id="rId2"/>
              </a:rPr>
              <a:t>Hebrews 13:15</a:t>
            </a:r>
            <a:r>
              <a:rPr lang="en-GB" sz="3200" b="1" dirty="0"/>
              <a:t> </a:t>
            </a:r>
          </a:p>
          <a:p>
            <a:endParaRPr lang="en-GB" sz="2200" dirty="0"/>
          </a:p>
          <a:p>
            <a:r>
              <a:rPr lang="en-GB" sz="3200" b="1" dirty="0"/>
              <a:t>5.  To show commitment in the Face of Pain/Loss</a:t>
            </a:r>
          </a:p>
          <a:p>
            <a:r>
              <a:rPr lang="en-GB" sz="3200" dirty="0"/>
              <a:t>King David prayed but his baby died. </a:t>
            </a:r>
          </a:p>
          <a:p>
            <a:r>
              <a:rPr lang="en-GB" sz="3200" b="1" dirty="0"/>
              <a:t>Then David got up from the ground and washed, changed his clothes and went into the house of the LORD and worshiped - </a:t>
            </a:r>
            <a:r>
              <a:rPr lang="en-GB" sz="3200" dirty="0"/>
              <a:t>2 Sam 12:20 NIV</a:t>
            </a:r>
            <a:endParaRPr lang="en-US" dirty="0"/>
          </a:p>
        </p:txBody>
      </p:sp>
      <p:sp>
        <p:nvSpPr>
          <p:cNvPr id="4" name="Footer Placeholder 3">
            <a:extLst>
              <a:ext uri="{FF2B5EF4-FFF2-40B4-BE49-F238E27FC236}">
                <a16:creationId xmlns:a16="http://schemas.microsoft.com/office/drawing/2014/main" id="{DA3F20D9-817D-44A1-B1B1-BA23D037F79E}"/>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FD86E458-8556-404D-94EC-770C7A6EFBE3}"/>
              </a:ext>
            </a:extLst>
          </p:cNvPr>
          <p:cNvSpPr>
            <a:spLocks noGrp="1"/>
          </p:cNvSpPr>
          <p:nvPr>
            <p:ph type="sldNum" sz="quarter" idx="12"/>
          </p:nvPr>
        </p:nvSpPr>
        <p:spPr/>
        <p:txBody>
          <a:bodyPr/>
          <a:lstStyle/>
          <a:p>
            <a:fld id="{9BE464DF-59A5-4551-8898-0FC85E31A841}" type="slidenum">
              <a:rPr lang="en-US" smtClean="0"/>
              <a:t>6</a:t>
            </a:fld>
            <a:endParaRPr lang="en-US"/>
          </a:p>
        </p:txBody>
      </p:sp>
    </p:spTree>
    <p:extLst>
      <p:ext uri="{BB962C8B-B14F-4D97-AF65-F5344CB8AC3E}">
        <p14:creationId xmlns:p14="http://schemas.microsoft.com/office/powerpoint/2010/main" val="2389103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6AF9-E1E1-4BC3-BFA8-465A7EB3C9DD}"/>
              </a:ext>
            </a:extLst>
          </p:cNvPr>
          <p:cNvSpPr>
            <a:spLocks noGrp="1"/>
          </p:cNvSpPr>
          <p:nvPr>
            <p:ph type="title"/>
          </p:nvPr>
        </p:nvSpPr>
        <p:spPr>
          <a:xfrm>
            <a:off x="838200" y="1"/>
            <a:ext cx="10515600" cy="1203158"/>
          </a:xfrm>
        </p:spPr>
        <p:txBody>
          <a:bodyPr>
            <a:normAutofit fontScale="90000"/>
          </a:bodyPr>
          <a:lstStyle/>
          <a:p>
            <a:pPr algn="ctr"/>
            <a:r>
              <a:rPr lang="en-US" b="1" dirty="0">
                <a:latin typeface="+mn-lt"/>
              </a:rPr>
              <a:t>THE MOTIVE OF WORSHIP – 3</a:t>
            </a:r>
            <a:br>
              <a:rPr lang="en-US" b="1" dirty="0">
                <a:latin typeface="+mn-lt"/>
              </a:rPr>
            </a:br>
            <a:r>
              <a:rPr lang="en-GB" b="1" dirty="0"/>
              <a:t>Psalm 100:1-5</a:t>
            </a:r>
            <a:endParaRPr lang="en-US" b="1" dirty="0"/>
          </a:p>
        </p:txBody>
      </p:sp>
      <p:sp>
        <p:nvSpPr>
          <p:cNvPr id="3" name="Content Placeholder 2">
            <a:extLst>
              <a:ext uri="{FF2B5EF4-FFF2-40B4-BE49-F238E27FC236}">
                <a16:creationId xmlns:a16="http://schemas.microsoft.com/office/drawing/2014/main" id="{6CC98F60-59A5-4C91-B5F5-36A663CADDE3}"/>
              </a:ext>
            </a:extLst>
          </p:cNvPr>
          <p:cNvSpPr>
            <a:spLocks noGrp="1"/>
          </p:cNvSpPr>
          <p:nvPr>
            <p:ph idx="1"/>
          </p:nvPr>
        </p:nvSpPr>
        <p:spPr>
          <a:xfrm>
            <a:off x="1" y="1280160"/>
            <a:ext cx="12192000" cy="5236143"/>
          </a:xfrm>
        </p:spPr>
        <p:txBody>
          <a:bodyPr>
            <a:normAutofit/>
          </a:bodyPr>
          <a:lstStyle/>
          <a:p>
            <a:r>
              <a:rPr lang="en-GB" b="1" dirty="0"/>
              <a:t>6</a:t>
            </a:r>
            <a:r>
              <a:rPr lang="en-GB" sz="3600" b="1" dirty="0"/>
              <a:t>.  To Celebrate Who God is and What He Has Done</a:t>
            </a:r>
          </a:p>
          <a:p>
            <a:r>
              <a:rPr lang="en-GB" sz="3400" i="1" baseline="30000" dirty="0"/>
              <a:t>1</a:t>
            </a:r>
            <a:r>
              <a:rPr lang="en-GB" sz="3400" i="1" dirty="0"/>
              <a:t> Shout for joy to the LORD, all the Earth. </a:t>
            </a:r>
            <a:br>
              <a:rPr lang="en-GB" sz="3400" dirty="0"/>
            </a:br>
            <a:r>
              <a:rPr lang="en-GB" sz="3400" i="1" baseline="30000" dirty="0"/>
              <a:t>2</a:t>
            </a:r>
            <a:r>
              <a:rPr lang="en-GB" sz="3400" i="1" dirty="0"/>
              <a:t> Worship the LORD with gladness; come before Him with joyful songs. </a:t>
            </a:r>
            <a:r>
              <a:rPr lang="en-GB" sz="3400" i="1" baseline="30000" dirty="0"/>
              <a:t>3</a:t>
            </a:r>
            <a:r>
              <a:rPr lang="en-GB" sz="3400" i="1" dirty="0"/>
              <a:t> Know that the LORD is God. It is He who made us, and we are His; we are His people, the sheep of His pasture.</a:t>
            </a:r>
            <a:br>
              <a:rPr lang="en-GB" sz="3400" dirty="0"/>
            </a:br>
            <a:r>
              <a:rPr lang="en-GB" sz="3400" i="1" baseline="30000" dirty="0"/>
              <a:t>4</a:t>
            </a:r>
            <a:r>
              <a:rPr lang="en-GB" sz="3400" i="1" dirty="0"/>
              <a:t> Enter His gates with thanksgiving and His courts with praise; give thanks to Him and praise His name. </a:t>
            </a:r>
            <a:br>
              <a:rPr lang="en-GB" sz="3400" dirty="0"/>
            </a:br>
            <a:r>
              <a:rPr lang="en-GB" sz="3400" i="1" baseline="30000" dirty="0"/>
              <a:t>5</a:t>
            </a:r>
            <a:r>
              <a:rPr lang="en-GB" sz="3400" i="1" dirty="0"/>
              <a:t> For the LORD is good and His love endures forever; His faithfulness continues through all generations.</a:t>
            </a:r>
            <a:endParaRPr lang="en-US" sz="3400" dirty="0"/>
          </a:p>
        </p:txBody>
      </p:sp>
      <p:sp>
        <p:nvSpPr>
          <p:cNvPr id="4" name="Footer Placeholder 3">
            <a:extLst>
              <a:ext uri="{FF2B5EF4-FFF2-40B4-BE49-F238E27FC236}">
                <a16:creationId xmlns:a16="http://schemas.microsoft.com/office/drawing/2014/main" id="{AA496C5B-4FC2-4E7B-9CFA-341059191A1D}"/>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DBFD11E1-E4E8-41A2-891A-15E5235BC080}"/>
              </a:ext>
            </a:extLst>
          </p:cNvPr>
          <p:cNvSpPr>
            <a:spLocks noGrp="1"/>
          </p:cNvSpPr>
          <p:nvPr>
            <p:ph type="sldNum" sz="quarter" idx="12"/>
          </p:nvPr>
        </p:nvSpPr>
        <p:spPr/>
        <p:txBody>
          <a:bodyPr/>
          <a:lstStyle/>
          <a:p>
            <a:fld id="{9BE464DF-59A5-4551-8898-0FC85E31A841}" type="slidenum">
              <a:rPr lang="en-US" smtClean="0"/>
              <a:t>7</a:t>
            </a:fld>
            <a:endParaRPr lang="en-US"/>
          </a:p>
        </p:txBody>
      </p:sp>
    </p:spTree>
    <p:extLst>
      <p:ext uri="{BB962C8B-B14F-4D97-AF65-F5344CB8AC3E}">
        <p14:creationId xmlns:p14="http://schemas.microsoft.com/office/powerpoint/2010/main" val="1924504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A3E06-A7D2-4EC3-902C-31C346F2E4CA}"/>
              </a:ext>
            </a:extLst>
          </p:cNvPr>
          <p:cNvSpPr>
            <a:spLocks noGrp="1"/>
          </p:cNvSpPr>
          <p:nvPr>
            <p:ph type="title"/>
          </p:nvPr>
        </p:nvSpPr>
        <p:spPr>
          <a:xfrm>
            <a:off x="838200" y="0"/>
            <a:ext cx="10515600" cy="1722921"/>
          </a:xfrm>
        </p:spPr>
        <p:txBody>
          <a:bodyPr>
            <a:noAutofit/>
          </a:bodyPr>
          <a:lstStyle/>
          <a:p>
            <a:pPr algn="ctr"/>
            <a:br>
              <a:rPr lang="en-US" b="1" dirty="0">
                <a:latin typeface="+mn-lt"/>
              </a:rPr>
            </a:br>
            <a:r>
              <a:rPr lang="en-US" sz="4400" b="1" dirty="0">
                <a:latin typeface="+mn-lt"/>
              </a:rPr>
              <a:t>THE MANNER OF WORSHIP - 1</a:t>
            </a:r>
            <a:br>
              <a:rPr lang="en-US" sz="4400" dirty="0"/>
            </a:br>
            <a:br>
              <a:rPr lang="en-US" dirty="0">
                <a:effectLst/>
                <a:latin typeface="Calibri" panose="020F0502020204030204" pitchFamily="34" charset="0"/>
                <a:ea typeface="Calibri" panose="020F0502020204030204" pitchFamily="34" charset="0"/>
                <a:cs typeface="Times New Roman" panose="02020603050405020304" pitchFamily="18" charset="0"/>
              </a:rPr>
            </a:br>
            <a:endParaRPr lang="en-US" b="1" dirty="0"/>
          </a:p>
        </p:txBody>
      </p:sp>
      <p:sp>
        <p:nvSpPr>
          <p:cNvPr id="3" name="Content Placeholder 2">
            <a:extLst>
              <a:ext uri="{FF2B5EF4-FFF2-40B4-BE49-F238E27FC236}">
                <a16:creationId xmlns:a16="http://schemas.microsoft.com/office/drawing/2014/main" id="{20ED73D0-BE5A-478F-9098-F8A05FA9FAEA}"/>
              </a:ext>
            </a:extLst>
          </p:cNvPr>
          <p:cNvSpPr>
            <a:spLocks noGrp="1"/>
          </p:cNvSpPr>
          <p:nvPr>
            <p:ph idx="1"/>
          </p:nvPr>
        </p:nvSpPr>
        <p:spPr>
          <a:xfrm>
            <a:off x="683395" y="1020278"/>
            <a:ext cx="11011300" cy="5156685"/>
          </a:xfrm>
        </p:spPr>
        <p:txBody>
          <a:bodyPr>
            <a:normAutofit/>
          </a:bodyPr>
          <a:lstStyle/>
          <a:p>
            <a:pPr marL="57150" marR="0" indent="-285750" algn="just">
              <a:lnSpc>
                <a:spcPct val="107000"/>
              </a:lnSpc>
              <a:spcBef>
                <a:spcPts val="0"/>
              </a:spcBef>
              <a:spcAft>
                <a:spcPts val="800"/>
              </a:spcAft>
              <a:buFont typeface="Wingdings" panose="05000000000000000000" pitchFamily="2" charset="2"/>
              <a:buChar char="q"/>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a:effectLst/>
                <a:ea typeface="Times New Roman" panose="02020603050405020304" pitchFamily="18" charset="0"/>
                <a:cs typeface="Times New Roman" panose="02020603050405020304" pitchFamily="18" charset="0"/>
              </a:rPr>
              <a:t>Receive </a:t>
            </a:r>
            <a:r>
              <a:rPr lang="en-US" sz="3200" b="1" dirty="0"/>
              <a:t>God’s Plan of Salvation -</a:t>
            </a:r>
            <a:r>
              <a:rPr lang="en-US" sz="3200" b="1" dirty="0">
                <a:effectLst/>
                <a:ea typeface="Times New Roman" panose="02020603050405020304" pitchFamily="18" charset="0"/>
                <a:cs typeface="Times New Roman" panose="02020603050405020304" pitchFamily="18" charset="0"/>
              </a:rPr>
              <a:t> Romans 10:1-4</a:t>
            </a:r>
          </a:p>
          <a:p>
            <a:pPr marL="0" marR="0" algn="just">
              <a:lnSpc>
                <a:spcPct val="107000"/>
              </a:lnSpc>
              <a:spcBef>
                <a:spcPts val="0"/>
              </a:spcBef>
              <a:spcAft>
                <a:spcPts val="800"/>
              </a:spcAft>
            </a:pPr>
            <a:r>
              <a:rPr lang="en-US" sz="3200" dirty="0">
                <a:effectLst/>
                <a:ea typeface="Times New Roman" panose="02020603050405020304" pitchFamily="18" charset="0"/>
                <a:cs typeface="Times New Roman" panose="02020603050405020304" pitchFamily="18" charset="0"/>
              </a:rPr>
              <a:t>The Condition of Israel: The Jews were lost in sin.</a:t>
            </a:r>
            <a:endParaRPr lang="en-US" sz="32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3200" dirty="0">
                <a:effectLst/>
                <a:ea typeface="Times New Roman" panose="02020603050405020304" pitchFamily="18" charset="0"/>
                <a:cs typeface="Times New Roman" panose="02020603050405020304" pitchFamily="18" charset="0"/>
              </a:rPr>
              <a:t>The Confusion of Israel: The Jews tried to please God by works. </a:t>
            </a:r>
            <a:endParaRPr lang="en-US" sz="3200"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3200" dirty="0">
                <a:effectLst/>
                <a:ea typeface="Times New Roman" panose="02020603050405020304" pitchFamily="18" charset="0"/>
                <a:cs typeface="Times New Roman" panose="02020603050405020304" pitchFamily="18" charset="0"/>
              </a:rPr>
              <a:t>The Conclusion: Jesus did what the Law could never do. </a:t>
            </a:r>
          </a:p>
          <a:p>
            <a:pPr marL="0" marR="0" indent="0" algn="just">
              <a:lnSpc>
                <a:spcPct val="107000"/>
              </a:lnSpc>
              <a:spcBef>
                <a:spcPts val="0"/>
              </a:spcBef>
              <a:spcAft>
                <a:spcPts val="800"/>
              </a:spcAft>
              <a:buNone/>
            </a:pPr>
            <a:endParaRPr lang="en-US" sz="2000" dirty="0">
              <a:effectLst/>
              <a:ea typeface="Times New Roman" panose="02020603050405020304" pitchFamily="18" charset="0"/>
              <a:cs typeface="Times New Roman" panose="02020603050405020304" pitchFamily="18" charset="0"/>
            </a:endParaRPr>
          </a:p>
          <a:p>
            <a:pPr marR="0" indent="-457200" algn="just">
              <a:lnSpc>
                <a:spcPct val="107000"/>
              </a:lnSpc>
              <a:spcBef>
                <a:spcPts val="0"/>
              </a:spcBef>
              <a:spcAft>
                <a:spcPts val="800"/>
              </a:spcAft>
              <a:buFont typeface="Wingdings" panose="05000000000000000000" pitchFamily="2" charset="2"/>
              <a:buChar char="q"/>
            </a:pPr>
            <a:r>
              <a:rPr lang="en-US" sz="3200" b="1" dirty="0">
                <a:ea typeface="Calibri" panose="020F0502020204030204" pitchFamily="34" charset="0"/>
                <a:cs typeface="Times New Roman" panose="02020603050405020304" pitchFamily="18" charset="0"/>
              </a:rPr>
              <a:t>Receive Jesus Christ in your life.</a:t>
            </a:r>
          </a:p>
          <a:p>
            <a:pPr marL="0" marR="0" algn="just">
              <a:lnSpc>
                <a:spcPct val="107000"/>
              </a:lnSpc>
              <a:spcBef>
                <a:spcPts val="0"/>
              </a:spcBef>
              <a:spcAft>
                <a:spcPts val="800"/>
              </a:spcAft>
            </a:pPr>
            <a:r>
              <a:rPr lang="en-US" sz="3200" b="1" dirty="0">
                <a:ea typeface="Times New Roman" panose="02020603050405020304" pitchFamily="18" charset="0"/>
                <a:cs typeface="Times New Roman" panose="02020603050405020304" pitchFamily="18" charset="0"/>
              </a:rPr>
              <a:t>Believe</a:t>
            </a:r>
            <a:r>
              <a:rPr lang="en-US" sz="3200" dirty="0">
                <a:ea typeface="Times New Roman" panose="02020603050405020304" pitchFamily="18" charset="0"/>
                <a:cs typeface="Times New Roman" panose="02020603050405020304" pitchFamily="18" charset="0"/>
              </a:rPr>
              <a:t> – with the Heart: P</a:t>
            </a:r>
            <a:r>
              <a:rPr lang="en-US" sz="3200" dirty="0">
                <a:effectLst/>
                <a:ea typeface="Times New Roman" panose="02020603050405020304" pitchFamily="18" charset="0"/>
                <a:cs typeface="Times New Roman" panose="02020603050405020304" pitchFamily="18" charset="0"/>
              </a:rPr>
              <a:t>lace his absolute trust in Christ. </a:t>
            </a:r>
            <a:endParaRPr lang="en-US" sz="3200" dirty="0">
              <a:ea typeface="Times New Roman" panose="02020603050405020304" pitchFamily="18" charset="0"/>
              <a:cs typeface="Times New Roman" panose="02020603050405020304" pitchFamily="18" charset="0"/>
            </a:endParaRPr>
          </a:p>
          <a:p>
            <a:pPr marL="0" algn="just">
              <a:lnSpc>
                <a:spcPct val="107000"/>
              </a:lnSpc>
              <a:spcBef>
                <a:spcPts val="0"/>
              </a:spcBef>
              <a:spcAft>
                <a:spcPts val="800"/>
              </a:spcAft>
            </a:pPr>
            <a:r>
              <a:rPr lang="en-US" sz="3200" b="1" dirty="0">
                <a:ea typeface="Times New Roman" panose="02020603050405020304" pitchFamily="18" charset="0"/>
                <a:cs typeface="Times New Roman" panose="02020603050405020304" pitchFamily="18" charset="0"/>
              </a:rPr>
              <a:t>Confess</a:t>
            </a:r>
            <a:r>
              <a:rPr lang="en-US" sz="3200" dirty="0">
                <a:ea typeface="Times New Roman" panose="02020603050405020304" pitchFamily="18" charset="0"/>
                <a:cs typeface="Times New Roman" panose="02020603050405020304" pitchFamily="18" charset="0"/>
              </a:rPr>
              <a:t> – with the Mouth: </a:t>
            </a:r>
            <a:r>
              <a:rPr lang="en-US" sz="3200" dirty="0">
                <a:effectLst/>
                <a:ea typeface="Times New Roman" panose="02020603050405020304" pitchFamily="18" charset="0"/>
              </a:rPr>
              <a:t>confess the Lord Jesus.</a:t>
            </a:r>
            <a:endParaRPr lang="en-US" sz="3200" dirty="0">
              <a:effectLst/>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A0804E65-029E-444F-B8AA-65A662E2759A}"/>
              </a:ext>
            </a:extLst>
          </p:cNvPr>
          <p:cNvSpPr>
            <a:spLocks noGrp="1"/>
          </p:cNvSpPr>
          <p:nvPr>
            <p:ph type="ftr" sz="quarter" idx="11"/>
          </p:nvPr>
        </p:nvSpPr>
        <p:spPr/>
        <p:txBody>
          <a:bodyPr/>
          <a:lstStyle/>
          <a:p>
            <a:r>
              <a:rPr lang="en-GB"/>
              <a:t>Truthfulness in Worship- Dr E. Aryee-Atta</a:t>
            </a:r>
            <a:endParaRPr lang="en-US"/>
          </a:p>
        </p:txBody>
      </p:sp>
      <p:sp>
        <p:nvSpPr>
          <p:cNvPr id="5" name="Slide Number Placeholder 4">
            <a:extLst>
              <a:ext uri="{FF2B5EF4-FFF2-40B4-BE49-F238E27FC236}">
                <a16:creationId xmlns:a16="http://schemas.microsoft.com/office/drawing/2014/main" id="{E2FF7B46-DB8B-4278-85A6-F4A0BA23CC92}"/>
              </a:ext>
            </a:extLst>
          </p:cNvPr>
          <p:cNvSpPr>
            <a:spLocks noGrp="1"/>
          </p:cNvSpPr>
          <p:nvPr>
            <p:ph type="sldNum" sz="quarter" idx="12"/>
          </p:nvPr>
        </p:nvSpPr>
        <p:spPr/>
        <p:txBody>
          <a:bodyPr/>
          <a:lstStyle/>
          <a:p>
            <a:fld id="{9BE464DF-59A5-4551-8898-0FC85E31A841}" type="slidenum">
              <a:rPr lang="en-US" smtClean="0"/>
              <a:t>8</a:t>
            </a:fld>
            <a:endParaRPr lang="en-US"/>
          </a:p>
        </p:txBody>
      </p:sp>
    </p:spTree>
    <p:extLst>
      <p:ext uri="{BB962C8B-B14F-4D97-AF65-F5344CB8AC3E}">
        <p14:creationId xmlns:p14="http://schemas.microsoft.com/office/powerpoint/2010/main" val="2326173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EE63D-C85F-48FC-A677-879C53C3886F}"/>
              </a:ext>
            </a:extLst>
          </p:cNvPr>
          <p:cNvSpPr>
            <a:spLocks noGrp="1"/>
          </p:cNvSpPr>
          <p:nvPr>
            <p:ph type="title"/>
          </p:nvPr>
        </p:nvSpPr>
        <p:spPr>
          <a:xfrm>
            <a:off x="838200" y="0"/>
            <a:ext cx="10515600" cy="1087653"/>
          </a:xfrm>
        </p:spPr>
        <p:txBody>
          <a:bodyPr/>
          <a:lstStyle/>
          <a:p>
            <a:pPr algn="ctr"/>
            <a:r>
              <a:rPr lang="en-US" b="1" dirty="0">
                <a:latin typeface="+mn-lt"/>
              </a:rPr>
              <a:t>Confession of the Lord Jesus Christ</a:t>
            </a:r>
          </a:p>
        </p:txBody>
      </p:sp>
      <p:graphicFrame>
        <p:nvGraphicFramePr>
          <p:cNvPr id="6" name="Table 6">
            <a:extLst>
              <a:ext uri="{FF2B5EF4-FFF2-40B4-BE49-F238E27FC236}">
                <a16:creationId xmlns:a16="http://schemas.microsoft.com/office/drawing/2014/main" id="{876CAF6C-0F5F-409A-8715-B492FD22702C}"/>
              </a:ext>
            </a:extLst>
          </p:cNvPr>
          <p:cNvGraphicFramePr>
            <a:graphicFrameLocks noGrp="1"/>
          </p:cNvGraphicFramePr>
          <p:nvPr>
            <p:ph idx="1"/>
            <p:extLst>
              <p:ext uri="{D42A27DB-BD31-4B8C-83A1-F6EECF244321}">
                <p14:modId xmlns:p14="http://schemas.microsoft.com/office/powerpoint/2010/main" val="2471999033"/>
              </p:ext>
            </p:extLst>
          </p:nvPr>
        </p:nvGraphicFramePr>
        <p:xfrm>
          <a:off x="1174282" y="1087654"/>
          <a:ext cx="9933272" cy="5048080"/>
        </p:xfrm>
        <a:graphic>
          <a:graphicData uri="http://schemas.openxmlformats.org/drawingml/2006/table">
            <a:tbl>
              <a:tblPr firstRow="1" bandRow="1">
                <a:tableStyleId>{5C22544A-7EE6-4342-B048-85BDC9FD1C3A}</a:tableStyleId>
              </a:tblPr>
              <a:tblGrid>
                <a:gridCol w="5149810">
                  <a:extLst>
                    <a:ext uri="{9D8B030D-6E8A-4147-A177-3AD203B41FA5}">
                      <a16:colId xmlns:a16="http://schemas.microsoft.com/office/drawing/2014/main" val="3243773724"/>
                    </a:ext>
                  </a:extLst>
                </a:gridCol>
                <a:gridCol w="4783462">
                  <a:extLst>
                    <a:ext uri="{9D8B030D-6E8A-4147-A177-3AD203B41FA5}">
                      <a16:colId xmlns:a16="http://schemas.microsoft.com/office/drawing/2014/main" val="50754001"/>
                    </a:ext>
                  </a:extLst>
                </a:gridCol>
              </a:tblGrid>
              <a:tr h="686528">
                <a:tc gridSpan="2">
                  <a:txBody>
                    <a:bodyPr/>
                    <a:lstStyle/>
                    <a:p>
                      <a:pPr algn="ctr"/>
                      <a:r>
                        <a:rPr lang="en-US" sz="4000" dirty="0"/>
                        <a:t>The Person &amp; Work of Jesus Christ</a:t>
                      </a:r>
                    </a:p>
                  </a:txBody>
                  <a:tcPr/>
                </a:tc>
                <a:tc hMerge="1">
                  <a:txBody>
                    <a:bodyPr/>
                    <a:lstStyle/>
                    <a:p>
                      <a:pPr algn="ctr"/>
                      <a:endParaRPr lang="en-US" dirty="0"/>
                    </a:p>
                  </a:txBody>
                  <a:tcPr/>
                </a:tc>
                <a:extLst>
                  <a:ext uri="{0D108BD9-81ED-4DB2-BD59-A6C34878D82A}">
                    <a16:rowId xmlns:a16="http://schemas.microsoft.com/office/drawing/2014/main" val="1732471829"/>
                  </a:ext>
                </a:extLst>
              </a:tr>
              <a:tr h="984800">
                <a:tc>
                  <a:txBody>
                    <a:bodyPr/>
                    <a:lstStyle/>
                    <a:p>
                      <a:pPr algn="ctr"/>
                      <a:r>
                        <a:rPr lang="en-US" sz="3600" kern="1200" dirty="0">
                          <a:solidFill>
                            <a:schemeClr val="dk1"/>
                          </a:solidFill>
                          <a:effectLst/>
                          <a:latin typeface="+mn-lt"/>
                          <a:ea typeface="+mn-ea"/>
                          <a:cs typeface="+mn-cs"/>
                        </a:rPr>
                        <a:t>1. His virgin birth</a:t>
                      </a:r>
                      <a:endParaRPr lang="en-US" sz="3600" dirty="0"/>
                    </a:p>
                  </a:txBody>
                  <a:tcPr/>
                </a:tc>
                <a:tc>
                  <a:txBody>
                    <a:bodyPr/>
                    <a:lstStyle/>
                    <a:p>
                      <a:pPr algn="ctr"/>
                      <a:r>
                        <a:rPr lang="en-US" sz="3600" kern="1200" dirty="0">
                          <a:solidFill>
                            <a:schemeClr val="dk1"/>
                          </a:solidFill>
                          <a:effectLst/>
                          <a:latin typeface="+mn-lt"/>
                          <a:ea typeface="+mn-ea"/>
                          <a:cs typeface="+mn-cs"/>
                        </a:rPr>
                        <a:t>2. His sinless nature</a:t>
                      </a:r>
                      <a:endParaRPr lang="en-US" sz="3600" dirty="0"/>
                    </a:p>
                  </a:txBody>
                  <a:tcPr/>
                </a:tc>
                <a:extLst>
                  <a:ext uri="{0D108BD9-81ED-4DB2-BD59-A6C34878D82A}">
                    <a16:rowId xmlns:a16="http://schemas.microsoft.com/office/drawing/2014/main" val="2591666192"/>
                  </a:ext>
                </a:extLst>
              </a:tr>
              <a:tr h="11885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a:solidFill>
                            <a:schemeClr val="dk1"/>
                          </a:solidFill>
                          <a:effectLst/>
                          <a:latin typeface="+mn-lt"/>
                          <a:ea typeface="+mn-ea"/>
                          <a:cs typeface="+mn-cs"/>
                        </a:rPr>
                        <a:t>3. His Lordship</a:t>
                      </a:r>
                    </a:p>
                    <a:p>
                      <a:pPr algn="ctr"/>
                      <a:endParaRPr lang="en-US" sz="3600" dirty="0"/>
                    </a:p>
                  </a:txBody>
                  <a:tcPr/>
                </a:tc>
                <a:tc>
                  <a:txBody>
                    <a:bodyPr/>
                    <a:lstStyle/>
                    <a:p>
                      <a:pPr algn="ctr"/>
                      <a:r>
                        <a:rPr lang="en-US" sz="3600" kern="1200" dirty="0">
                          <a:solidFill>
                            <a:schemeClr val="dk1"/>
                          </a:solidFill>
                          <a:effectLst/>
                          <a:latin typeface="+mn-lt"/>
                          <a:ea typeface="+mn-ea"/>
                          <a:cs typeface="+mn-cs"/>
                        </a:rPr>
                        <a:t>4. His substitutionary death on the cross</a:t>
                      </a:r>
                      <a:endParaRPr lang="en-US" sz="3600" dirty="0"/>
                    </a:p>
                  </a:txBody>
                  <a:tcPr/>
                </a:tc>
                <a:extLst>
                  <a:ext uri="{0D108BD9-81ED-4DB2-BD59-A6C34878D82A}">
                    <a16:rowId xmlns:a16="http://schemas.microsoft.com/office/drawing/2014/main" val="3742665399"/>
                  </a:ext>
                </a:extLst>
              </a:tr>
              <a:tr h="1164112">
                <a:tc>
                  <a:txBody>
                    <a:bodyPr/>
                    <a:lstStyle/>
                    <a:p>
                      <a:pPr algn="ctr"/>
                      <a:r>
                        <a:rPr lang="en-US" sz="3600" kern="1200" dirty="0">
                          <a:solidFill>
                            <a:schemeClr val="dk1"/>
                          </a:solidFill>
                          <a:effectLst/>
                          <a:latin typeface="+mn-lt"/>
                          <a:ea typeface="+mn-ea"/>
                          <a:cs typeface="+mn-cs"/>
                        </a:rPr>
                        <a:t>5. His bodily return</a:t>
                      </a:r>
                      <a:endParaRPr lang="en-US" sz="3600" dirty="0"/>
                    </a:p>
                  </a:txBody>
                  <a:tcPr/>
                </a:tc>
                <a:tc>
                  <a:txBody>
                    <a:bodyPr/>
                    <a:lstStyle/>
                    <a:p>
                      <a:pPr algn="ctr"/>
                      <a:r>
                        <a:rPr lang="en-US" sz="3600" kern="1200" dirty="0">
                          <a:solidFill>
                            <a:schemeClr val="dk1"/>
                          </a:solidFill>
                          <a:effectLst/>
                          <a:latin typeface="+mn-lt"/>
                          <a:ea typeface="+mn-ea"/>
                          <a:cs typeface="+mn-cs"/>
                        </a:rPr>
                        <a:t>6. His ascension </a:t>
                      </a:r>
                    </a:p>
                    <a:p>
                      <a:pPr algn="ctr"/>
                      <a:r>
                        <a:rPr lang="en-US" sz="3600" kern="1200" dirty="0">
                          <a:solidFill>
                            <a:schemeClr val="dk1"/>
                          </a:solidFill>
                          <a:effectLst/>
                          <a:latin typeface="+mn-lt"/>
                          <a:ea typeface="+mn-ea"/>
                          <a:cs typeface="+mn-cs"/>
                        </a:rPr>
                        <a:t>into glory</a:t>
                      </a:r>
                      <a:endParaRPr lang="en-US" sz="3600" dirty="0"/>
                    </a:p>
                  </a:txBody>
                  <a:tcPr/>
                </a:tc>
                <a:extLst>
                  <a:ext uri="{0D108BD9-81ED-4DB2-BD59-A6C34878D82A}">
                    <a16:rowId xmlns:a16="http://schemas.microsoft.com/office/drawing/2014/main" val="2706293806"/>
                  </a:ext>
                </a:extLst>
              </a:tr>
              <a:tr h="984800">
                <a:tc>
                  <a:txBody>
                    <a:bodyPr/>
                    <a:lstStyle/>
                    <a:p>
                      <a:pPr algn="ctr"/>
                      <a:r>
                        <a:rPr lang="en-US" sz="3600" kern="1200" dirty="0">
                          <a:solidFill>
                            <a:schemeClr val="dk1"/>
                          </a:solidFill>
                          <a:effectLst/>
                          <a:latin typeface="+mn-lt"/>
                          <a:ea typeface="+mn-ea"/>
                          <a:cs typeface="+mn-cs"/>
                        </a:rPr>
                        <a:t>7. His intercessory work</a:t>
                      </a:r>
                      <a:endParaRPr lang="en-US" sz="3600" dirty="0"/>
                    </a:p>
                  </a:txBody>
                  <a:tcPr/>
                </a:tc>
                <a:tc>
                  <a:txBody>
                    <a:bodyPr/>
                    <a:lstStyle/>
                    <a:p>
                      <a:pPr algn="ctr"/>
                      <a:r>
                        <a:rPr lang="en-US" sz="3600" kern="1200" dirty="0">
                          <a:solidFill>
                            <a:schemeClr val="dk1"/>
                          </a:solidFill>
                          <a:effectLst/>
                          <a:latin typeface="+mn-lt"/>
                          <a:ea typeface="+mn-ea"/>
                          <a:cs typeface="+mn-cs"/>
                        </a:rPr>
                        <a:t>8. His visible return</a:t>
                      </a:r>
                      <a:endParaRPr lang="en-US" sz="3600" dirty="0"/>
                    </a:p>
                  </a:txBody>
                  <a:tcPr/>
                </a:tc>
                <a:extLst>
                  <a:ext uri="{0D108BD9-81ED-4DB2-BD59-A6C34878D82A}">
                    <a16:rowId xmlns:a16="http://schemas.microsoft.com/office/drawing/2014/main" val="338164448"/>
                  </a:ext>
                </a:extLst>
              </a:tr>
            </a:tbl>
          </a:graphicData>
        </a:graphic>
      </p:graphicFrame>
      <p:sp>
        <p:nvSpPr>
          <p:cNvPr id="3" name="Footer Placeholder 2">
            <a:extLst>
              <a:ext uri="{FF2B5EF4-FFF2-40B4-BE49-F238E27FC236}">
                <a16:creationId xmlns:a16="http://schemas.microsoft.com/office/drawing/2014/main" id="{AC082E07-4DA5-4D5E-82B1-46F891A67A3D}"/>
              </a:ext>
            </a:extLst>
          </p:cNvPr>
          <p:cNvSpPr>
            <a:spLocks noGrp="1"/>
          </p:cNvSpPr>
          <p:nvPr>
            <p:ph type="ftr" sz="quarter" idx="11"/>
          </p:nvPr>
        </p:nvSpPr>
        <p:spPr/>
        <p:txBody>
          <a:bodyPr/>
          <a:lstStyle/>
          <a:p>
            <a:r>
              <a:rPr lang="en-GB"/>
              <a:t>Truthfulness in Worship- Dr E. Aryee-Atta</a:t>
            </a:r>
            <a:endParaRPr lang="en-US"/>
          </a:p>
        </p:txBody>
      </p:sp>
      <p:sp>
        <p:nvSpPr>
          <p:cNvPr id="4" name="Slide Number Placeholder 3">
            <a:extLst>
              <a:ext uri="{FF2B5EF4-FFF2-40B4-BE49-F238E27FC236}">
                <a16:creationId xmlns:a16="http://schemas.microsoft.com/office/drawing/2014/main" id="{1CA2315A-6E77-4773-9B2E-A0389DD1838D}"/>
              </a:ext>
            </a:extLst>
          </p:cNvPr>
          <p:cNvSpPr>
            <a:spLocks noGrp="1"/>
          </p:cNvSpPr>
          <p:nvPr>
            <p:ph type="sldNum" sz="quarter" idx="12"/>
          </p:nvPr>
        </p:nvSpPr>
        <p:spPr/>
        <p:txBody>
          <a:bodyPr/>
          <a:lstStyle/>
          <a:p>
            <a:fld id="{9BE464DF-59A5-4551-8898-0FC85E31A841}" type="slidenum">
              <a:rPr lang="en-US" smtClean="0"/>
              <a:t>9</a:t>
            </a:fld>
            <a:endParaRPr lang="en-US"/>
          </a:p>
        </p:txBody>
      </p:sp>
    </p:spTree>
    <p:extLst>
      <p:ext uri="{BB962C8B-B14F-4D97-AF65-F5344CB8AC3E}">
        <p14:creationId xmlns:p14="http://schemas.microsoft.com/office/powerpoint/2010/main" val="3371033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2586</TotalTime>
  <Words>1166</Words>
  <Application>Microsoft Office PowerPoint</Application>
  <PresentationFormat>Widescreen</PresentationFormat>
  <Paragraphs>115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TRUTHFULNESS IN WORSHIP (Deut. 26:1-11; Romans 10:8-13; Luke 4:1-13)</vt:lpstr>
      <vt:lpstr>INTRODUCTION</vt:lpstr>
      <vt:lpstr>MEANING &amp; BENEFITS OF TRUTHFULNESS </vt:lpstr>
      <vt:lpstr>THE MEANING OF WORSHIP  Hebrews 13:15–16. </vt:lpstr>
      <vt:lpstr>THE MOTIVE OF WORSHIP -1</vt:lpstr>
      <vt:lpstr>THE MOTIVE OF WORSHIP - 2</vt:lpstr>
      <vt:lpstr>THE MOTIVE OF WORSHIP – 3 Psalm 100:1-5</vt:lpstr>
      <vt:lpstr> THE MANNER OF WORSHIP - 1  </vt:lpstr>
      <vt:lpstr>Confession of the Lord Jesus Christ</vt:lpstr>
      <vt:lpstr>THE MANNER OF WORSHIP - 2</vt:lpstr>
      <vt:lpstr>THE MANNER OF WORSHIP - 3</vt:lpstr>
      <vt:lpstr>THE MANNER OF WORSHIP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TRUTHFULNESS IN WORSHIP</dc:title>
  <dc:creator>Rev. Dr. Enoch Aryee-Atta</dc:creator>
  <cp:lastModifiedBy>Julia Aryee-Atta</cp:lastModifiedBy>
  <cp:revision>41</cp:revision>
  <dcterms:created xsi:type="dcterms:W3CDTF">2022-03-02T08:12:14Z</dcterms:created>
  <dcterms:modified xsi:type="dcterms:W3CDTF">2022-03-05T20:33:31Z</dcterms:modified>
</cp:coreProperties>
</file>