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8" r:id="rId7"/>
    <p:sldId id="261" r:id="rId8"/>
    <p:sldId id="274" r:id="rId9"/>
    <p:sldId id="262" r:id="rId10"/>
    <p:sldId id="263" r:id="rId11"/>
    <p:sldId id="266" r:id="rId12"/>
    <p:sldId id="272"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p:cViewPr varScale="1">
        <p:scale>
          <a:sx n="58" d="100"/>
          <a:sy n="58" d="100"/>
        </p:scale>
        <p:origin x="804" y="36"/>
      </p:cViewPr>
      <p:guideLst>
        <p:guide orient="horz" pos="2160"/>
        <p:guide pos="2880"/>
      </p:guideLst>
    </p:cSldViewPr>
  </p:slideViewPr>
  <p:outlineViewPr>
    <p:cViewPr>
      <p:scale>
        <a:sx n="33" d="100"/>
        <a:sy n="33" d="100"/>
      </p:scale>
      <p:origin x="132"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3D43B0-E501-4B63-834D-24ACB72BFC98}" type="datetimeFigureOut">
              <a:rPr lang="en-US" smtClean="0"/>
              <a:t>8/1/2021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5C23F8-B5F9-4333-9D15-54404B61D912}" type="slidenum">
              <a:rPr lang="en-US" smtClean="0"/>
              <a:t>‹#›</a:t>
            </a:fld>
            <a:endParaRPr lang="en-US"/>
          </a:p>
        </p:txBody>
      </p:sp>
    </p:spTree>
    <p:extLst>
      <p:ext uri="{BB962C8B-B14F-4D97-AF65-F5344CB8AC3E}">
        <p14:creationId xmlns:p14="http://schemas.microsoft.com/office/powerpoint/2010/main" val="4110502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C23F8-B5F9-4333-9D15-54404B61D912}" type="slidenum">
              <a:rPr lang="en-US" smtClean="0"/>
              <a:t>5</a:t>
            </a:fld>
            <a:endParaRPr lang="en-US"/>
          </a:p>
        </p:txBody>
      </p:sp>
    </p:spTree>
    <p:extLst>
      <p:ext uri="{BB962C8B-B14F-4D97-AF65-F5344CB8AC3E}">
        <p14:creationId xmlns:p14="http://schemas.microsoft.com/office/powerpoint/2010/main" val="1405625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5F7F636-935F-4E2E-A140-F59076B5BEDE}"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278863445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F7F636-935F-4E2E-A140-F59076B5BEDE}"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146149519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F7F636-935F-4E2E-A140-F59076B5BEDE}"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265767943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F7F636-935F-4E2E-A140-F59076B5BEDE}"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11034076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F7F636-935F-4E2E-A140-F59076B5BEDE}"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11196767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F7F636-935F-4E2E-A140-F59076B5BEDE}"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428636127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F7F636-935F-4E2E-A140-F59076B5BEDE}" type="datetimeFigureOut">
              <a:rPr lang="en-US" smtClean="0"/>
              <a:t>8/1/2021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32144393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F7F636-935F-4E2E-A140-F59076B5BEDE}" type="datetimeFigureOut">
              <a:rPr lang="en-US" smtClean="0"/>
              <a:t>8/1/2021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12374926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F7F636-935F-4E2E-A140-F59076B5BEDE}" type="datetimeFigureOut">
              <a:rPr lang="en-US" smtClean="0"/>
              <a:t>8/1/2021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41984076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F7F636-935F-4E2E-A140-F59076B5BEDE}"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33359639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F7F636-935F-4E2E-A140-F59076B5BEDE}"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6FF50C-9D8B-409C-8FD0-DBE79F2D3C17}" type="slidenum">
              <a:rPr lang="en-US" smtClean="0"/>
              <a:t>‹#›</a:t>
            </a:fld>
            <a:endParaRPr lang="en-US"/>
          </a:p>
        </p:txBody>
      </p:sp>
    </p:spTree>
    <p:extLst>
      <p:ext uri="{BB962C8B-B14F-4D97-AF65-F5344CB8AC3E}">
        <p14:creationId xmlns:p14="http://schemas.microsoft.com/office/powerpoint/2010/main" val="273440438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7F636-935F-4E2E-A140-F59076B5BEDE}" type="datetimeFigureOut">
              <a:rPr lang="en-US" smtClean="0"/>
              <a:t>8/1/2021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6FF50C-9D8B-409C-8FD0-DBE79F2D3C17}" type="slidenum">
              <a:rPr lang="en-US" smtClean="0"/>
              <a:t>‹#›</a:t>
            </a:fld>
            <a:endParaRPr lang="en-US"/>
          </a:p>
        </p:txBody>
      </p:sp>
    </p:spTree>
    <p:extLst>
      <p:ext uri="{BB962C8B-B14F-4D97-AF65-F5344CB8AC3E}">
        <p14:creationId xmlns:p14="http://schemas.microsoft.com/office/powerpoint/2010/main" val="559639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r>
              <a:rPr lang="en-US" b="1" dirty="0"/>
              <a:t>YEARN FOR THE FOOD THAT ENDURES</a:t>
            </a:r>
            <a:br>
              <a:rPr lang="en-US" b="1" dirty="0"/>
            </a:br>
            <a:r>
              <a:rPr lang="en-US" sz="3200" dirty="0"/>
              <a:t>(Exodus 16:1-4, 9-15; Ephesians 4:1-16; John 6:22-35)</a:t>
            </a:r>
            <a:br>
              <a:rPr lang="en-US" sz="3200" dirty="0"/>
            </a:br>
            <a:r>
              <a:rPr lang="en-US" sz="3200" dirty="0"/>
              <a:t> </a:t>
            </a:r>
          </a:p>
        </p:txBody>
      </p:sp>
      <p:sp>
        <p:nvSpPr>
          <p:cNvPr id="3" name="Subtitle 2"/>
          <p:cNvSpPr>
            <a:spLocks noGrp="1"/>
          </p:cNvSpPr>
          <p:nvPr>
            <p:ph type="subTitle" idx="1"/>
          </p:nvPr>
        </p:nvSpPr>
        <p:spPr>
          <a:xfrm>
            <a:off x="1371600" y="3581400"/>
            <a:ext cx="6400800" cy="1524000"/>
          </a:xfrm>
        </p:spPr>
        <p:txBody>
          <a:bodyPr/>
          <a:lstStyle/>
          <a:p>
            <a:r>
              <a:rPr lang="en-US" dirty="0"/>
              <a:t>By</a:t>
            </a:r>
          </a:p>
          <a:p>
            <a:r>
              <a:rPr lang="en-US" dirty="0"/>
              <a:t>Rev. </a:t>
            </a:r>
            <a:r>
              <a:rPr lang="en-US"/>
              <a:t>Dr. Enoch </a:t>
            </a:r>
            <a:r>
              <a:rPr lang="en-US" dirty="0"/>
              <a:t>Aryee-Atta </a:t>
            </a:r>
          </a:p>
          <a:p>
            <a:endParaRPr lang="en-US" dirty="0"/>
          </a:p>
        </p:txBody>
      </p:sp>
    </p:spTree>
    <p:extLst>
      <p:ext uri="{BB962C8B-B14F-4D97-AF65-F5344CB8AC3E}">
        <p14:creationId xmlns:p14="http://schemas.microsoft.com/office/powerpoint/2010/main" val="302711027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dirty="0"/>
              <a:t>THE FOOD THAT ENDURES - John 6:27b</a:t>
            </a:r>
            <a:r>
              <a:rPr lang="en-US" dirty="0"/>
              <a:t> </a:t>
            </a:r>
          </a:p>
        </p:txBody>
      </p:sp>
      <p:sp>
        <p:nvSpPr>
          <p:cNvPr id="3" name="Content Placeholder 2"/>
          <p:cNvSpPr>
            <a:spLocks noGrp="1"/>
          </p:cNvSpPr>
          <p:nvPr>
            <p:ph idx="1"/>
          </p:nvPr>
        </p:nvSpPr>
        <p:spPr>
          <a:xfrm>
            <a:off x="0" y="1066800"/>
            <a:ext cx="9144000" cy="5059363"/>
          </a:xfrm>
        </p:spPr>
        <p:txBody>
          <a:bodyPr>
            <a:normAutofit fontScale="92500"/>
          </a:bodyPr>
          <a:lstStyle/>
          <a:p>
            <a:r>
              <a:rPr lang="en-US" b="1" dirty="0"/>
              <a:t>The Word of God         </a:t>
            </a:r>
          </a:p>
          <a:p>
            <a:pPr lvl="1"/>
            <a:r>
              <a:rPr lang="en-US" dirty="0"/>
              <a:t>By which man truly lives - Mt 4:4       </a:t>
            </a:r>
          </a:p>
          <a:p>
            <a:pPr lvl="1"/>
            <a:r>
              <a:rPr lang="en-US" dirty="0"/>
              <a:t>Which Job treasured more than food - Job 23:12</a:t>
            </a:r>
          </a:p>
          <a:p>
            <a:pPr lvl="1"/>
            <a:r>
              <a:rPr lang="en-US" dirty="0"/>
              <a:t>Which David valued more than gold - Ps 19:10; 119:72        </a:t>
            </a:r>
          </a:p>
          <a:p>
            <a:pPr lvl="1"/>
            <a:r>
              <a:rPr lang="en-US" dirty="0"/>
              <a:t>Which Jeremiah found to be the joyous-Jer.15:16</a:t>
            </a:r>
          </a:p>
          <a:p>
            <a:pPr lvl="1"/>
            <a:r>
              <a:rPr lang="en-US" dirty="0"/>
              <a:t>Which causes rebirth, and endures forever - 1Pe 1:22-25      </a:t>
            </a:r>
          </a:p>
          <a:p>
            <a:r>
              <a:rPr lang="en-US" b="1" dirty="0"/>
              <a:t>Jesus, the Living Bread of God </a:t>
            </a:r>
          </a:p>
          <a:p>
            <a:pPr lvl="1"/>
            <a:r>
              <a:rPr lang="en-US" dirty="0"/>
              <a:t>Jesus, the Logos (Word) of God - </a:t>
            </a:r>
            <a:r>
              <a:rPr lang="en-US" dirty="0" err="1"/>
              <a:t>Jn</a:t>
            </a:r>
            <a:r>
              <a:rPr lang="en-US" dirty="0"/>
              <a:t> 1:1,14        </a:t>
            </a:r>
          </a:p>
          <a:p>
            <a:pPr lvl="1"/>
            <a:r>
              <a:rPr lang="en-US" dirty="0"/>
              <a:t>He is the true bread from the Father in heaven - </a:t>
            </a:r>
            <a:r>
              <a:rPr lang="en-US" dirty="0" err="1"/>
              <a:t>Jn</a:t>
            </a:r>
            <a:r>
              <a:rPr lang="en-US" dirty="0"/>
              <a:t> 6:31-35      </a:t>
            </a:r>
          </a:p>
          <a:p>
            <a:pPr lvl="1"/>
            <a:r>
              <a:rPr lang="en-US" dirty="0"/>
              <a:t>He offers eternal life- Jn6:47-51</a:t>
            </a:r>
          </a:p>
          <a:p>
            <a:pPr marL="457200" lvl="1" indent="0">
              <a:buNone/>
            </a:pPr>
            <a:endParaRPr lang="en-US" dirty="0"/>
          </a:p>
        </p:txBody>
      </p:sp>
    </p:spTree>
    <p:extLst>
      <p:ext uri="{BB962C8B-B14F-4D97-AF65-F5344CB8AC3E}">
        <p14:creationId xmlns:p14="http://schemas.microsoft.com/office/powerpoint/2010/main" val="416864141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b="1" dirty="0"/>
              <a:t>RECEIVING THE FOOD THAT ENDURES</a:t>
            </a:r>
          </a:p>
        </p:txBody>
      </p:sp>
      <p:sp>
        <p:nvSpPr>
          <p:cNvPr id="3" name="Content Placeholder 2"/>
          <p:cNvSpPr>
            <a:spLocks noGrp="1"/>
          </p:cNvSpPr>
          <p:nvPr>
            <p:ph idx="1"/>
          </p:nvPr>
        </p:nvSpPr>
        <p:spPr>
          <a:xfrm>
            <a:off x="0" y="914400"/>
            <a:ext cx="9144000" cy="5334000"/>
          </a:xfrm>
        </p:spPr>
        <p:txBody>
          <a:bodyPr>
            <a:normAutofit fontScale="92500"/>
          </a:bodyPr>
          <a:lstStyle/>
          <a:p>
            <a:r>
              <a:rPr lang="en-US" b="1" dirty="0"/>
              <a:t>Jesus must be the primary focus </a:t>
            </a:r>
            <a:r>
              <a:rPr lang="en-US" dirty="0"/>
              <a:t>of our struggle in life:        </a:t>
            </a:r>
          </a:p>
          <a:p>
            <a:pPr lvl="1"/>
            <a:r>
              <a:rPr lang="en-US" dirty="0"/>
              <a:t>To believe in Him, for everlasting life - John 6: 28-29,40         </a:t>
            </a:r>
          </a:p>
          <a:p>
            <a:pPr lvl="1"/>
            <a:r>
              <a:rPr lang="en-US" dirty="0"/>
              <a:t>To follow Him, for the words of eternal life-John 6:66-69         </a:t>
            </a:r>
          </a:p>
          <a:p>
            <a:pPr lvl="1"/>
            <a:r>
              <a:rPr lang="en-US" dirty="0"/>
              <a:t>To know Him, for that is eternal life - John 17:1-     </a:t>
            </a:r>
          </a:p>
          <a:p>
            <a:pPr lvl="1"/>
            <a:r>
              <a:rPr lang="en-US" dirty="0"/>
              <a:t>To obey Him, as the author of eternal life - </a:t>
            </a:r>
            <a:r>
              <a:rPr lang="en-US" dirty="0" err="1"/>
              <a:t>Heb</a:t>
            </a:r>
            <a:r>
              <a:rPr lang="en-US" dirty="0"/>
              <a:t> 5:9 </a:t>
            </a:r>
          </a:p>
          <a:p>
            <a:pPr marL="457200" lvl="1" indent="0">
              <a:buNone/>
            </a:pPr>
            <a:r>
              <a:rPr lang="en-US" dirty="0"/>
              <a:t> </a:t>
            </a:r>
          </a:p>
          <a:p>
            <a:r>
              <a:rPr lang="en-US" b="1" dirty="0"/>
              <a:t>We must work for the food that endures </a:t>
            </a:r>
            <a:r>
              <a:rPr lang="en-US" dirty="0"/>
              <a:t>forever: </a:t>
            </a:r>
          </a:p>
          <a:p>
            <a:pPr lvl="1"/>
            <a:r>
              <a:rPr lang="en-US" dirty="0"/>
              <a:t>Paul's exemplary attitude  - </a:t>
            </a:r>
            <a:r>
              <a:rPr lang="en-US" dirty="0" err="1"/>
              <a:t>Php</a:t>
            </a:r>
            <a:r>
              <a:rPr lang="en-US" dirty="0"/>
              <a:t> 3:7-15          </a:t>
            </a:r>
          </a:p>
          <a:p>
            <a:pPr lvl="2"/>
            <a:r>
              <a:rPr lang="en-US" sz="2600" dirty="0"/>
              <a:t>Knowing the Lord more and pressing further..</a:t>
            </a:r>
          </a:p>
          <a:p>
            <a:pPr lvl="1"/>
            <a:r>
              <a:rPr lang="en-US" dirty="0"/>
              <a:t>Peter's exhortation for diligence - 2Peter 1:5-8;3:18           </a:t>
            </a:r>
          </a:p>
          <a:p>
            <a:pPr lvl="2"/>
            <a:r>
              <a:rPr lang="en-US" sz="2600" dirty="0"/>
              <a:t>Becoming more like Jesus and  growing in grace/ knowledge</a:t>
            </a:r>
          </a:p>
          <a:p>
            <a:pPr lvl="2"/>
            <a:endParaRPr lang="en-US" sz="2600" dirty="0"/>
          </a:p>
        </p:txBody>
      </p:sp>
    </p:spTree>
    <p:extLst>
      <p:ext uri="{BB962C8B-B14F-4D97-AF65-F5344CB8AC3E}">
        <p14:creationId xmlns:p14="http://schemas.microsoft.com/office/powerpoint/2010/main" val="305328822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r>
              <a:rPr lang="en-US" b="1" dirty="0"/>
              <a:t>The Bread of Life- Ephesians 4:1-16 </a:t>
            </a:r>
          </a:p>
        </p:txBody>
      </p:sp>
      <p:sp>
        <p:nvSpPr>
          <p:cNvPr id="3" name="Content Placeholder 2"/>
          <p:cNvSpPr>
            <a:spLocks noGrp="1"/>
          </p:cNvSpPr>
          <p:nvPr>
            <p:ph idx="1"/>
          </p:nvPr>
        </p:nvSpPr>
        <p:spPr>
          <a:xfrm>
            <a:off x="0" y="1066800"/>
            <a:ext cx="9144000" cy="5181600"/>
          </a:xfrm>
        </p:spPr>
        <p:txBody>
          <a:bodyPr>
            <a:normAutofit fontScale="92500" lnSpcReduction="10000"/>
          </a:bodyPr>
          <a:lstStyle/>
          <a:p>
            <a:r>
              <a:rPr lang="en-US" b="1" dirty="0"/>
              <a:t>Jesus is the bread of life </a:t>
            </a:r>
            <a:r>
              <a:rPr lang="en-US" dirty="0"/>
              <a:t>who truly satisfies:   </a:t>
            </a:r>
          </a:p>
          <a:p>
            <a:pPr lvl="1"/>
            <a:r>
              <a:rPr lang="en-US" sz="3000" dirty="0"/>
              <a:t>He alone provides the hope of eternal life - </a:t>
            </a:r>
            <a:r>
              <a:rPr lang="en-US" sz="3000" dirty="0" err="1"/>
              <a:t>Jn</a:t>
            </a:r>
            <a:r>
              <a:rPr lang="en-US" sz="3000" dirty="0"/>
              <a:t> 6:40  </a:t>
            </a:r>
          </a:p>
          <a:p>
            <a:pPr lvl="1"/>
            <a:r>
              <a:rPr lang="en-US" sz="3000" dirty="0"/>
              <a:t>He alone offers the abundant life even now - </a:t>
            </a:r>
            <a:r>
              <a:rPr lang="en-US" sz="3000" dirty="0" err="1"/>
              <a:t>Jn</a:t>
            </a:r>
            <a:r>
              <a:rPr lang="en-US" sz="3000" dirty="0"/>
              <a:t> 10:11</a:t>
            </a:r>
          </a:p>
          <a:p>
            <a:endParaRPr lang="en-US" dirty="0"/>
          </a:p>
          <a:p>
            <a:r>
              <a:rPr lang="en-US" b="1" dirty="0"/>
              <a:t>God has placed leaders in the church </a:t>
            </a:r>
            <a:r>
              <a:rPr lang="en-US" dirty="0"/>
              <a:t>– Apostles, Prophets, Evangelists, Pastors and Teachers:</a:t>
            </a:r>
          </a:p>
          <a:p>
            <a:pPr lvl="1"/>
            <a:r>
              <a:rPr lang="en-US" dirty="0"/>
              <a:t> </a:t>
            </a:r>
            <a:r>
              <a:rPr lang="en-US" sz="3000" dirty="0"/>
              <a:t>To </a:t>
            </a:r>
            <a:r>
              <a:rPr lang="en-US" sz="3000" b="1" dirty="0"/>
              <a:t>nurture</a:t>
            </a:r>
            <a:r>
              <a:rPr lang="en-US" sz="3000" dirty="0"/>
              <a:t> his people with his word of God</a:t>
            </a:r>
          </a:p>
          <a:p>
            <a:pPr lvl="1"/>
            <a:r>
              <a:rPr lang="en-US" sz="3000" dirty="0"/>
              <a:t> To </a:t>
            </a:r>
            <a:r>
              <a:rPr lang="en-US" sz="3000" b="1" dirty="0"/>
              <a:t>help</a:t>
            </a:r>
            <a:r>
              <a:rPr lang="en-US" sz="3000" dirty="0"/>
              <a:t> his children grow into maturity</a:t>
            </a:r>
          </a:p>
          <a:p>
            <a:pPr marL="457200" lvl="1" indent="0">
              <a:buNone/>
            </a:pPr>
            <a:endParaRPr lang="en-US" dirty="0"/>
          </a:p>
          <a:p>
            <a:r>
              <a:rPr lang="en-US" b="1" dirty="0"/>
              <a:t>The growth towards maturity </a:t>
            </a:r>
            <a:r>
              <a:rPr lang="en-US" dirty="0"/>
              <a:t>will occur when we yearn for and obey God’s word  in our daily lives.</a:t>
            </a:r>
          </a:p>
          <a:p>
            <a:pPr marL="0" indent="0">
              <a:buNone/>
            </a:pPr>
            <a:endParaRPr lang="en-US" dirty="0"/>
          </a:p>
        </p:txBody>
      </p:sp>
    </p:spTree>
    <p:extLst>
      <p:ext uri="{BB962C8B-B14F-4D97-AF65-F5344CB8AC3E}">
        <p14:creationId xmlns:p14="http://schemas.microsoft.com/office/powerpoint/2010/main" val="191716272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a:t>CONCLUSION</a:t>
            </a:r>
            <a:endParaRPr lang="en-US" dirty="0"/>
          </a:p>
        </p:txBody>
      </p:sp>
      <p:sp>
        <p:nvSpPr>
          <p:cNvPr id="3" name="Content Placeholder 2"/>
          <p:cNvSpPr>
            <a:spLocks noGrp="1"/>
          </p:cNvSpPr>
          <p:nvPr>
            <p:ph idx="1"/>
          </p:nvPr>
        </p:nvSpPr>
        <p:spPr>
          <a:xfrm>
            <a:off x="0" y="1143000"/>
            <a:ext cx="9144000" cy="4983163"/>
          </a:xfrm>
        </p:spPr>
        <p:txBody>
          <a:bodyPr>
            <a:normAutofit lnSpcReduction="10000"/>
          </a:bodyPr>
          <a:lstStyle/>
          <a:p>
            <a:r>
              <a:rPr lang="en-US" b="1" dirty="0"/>
              <a:t>Beloved, what "food" do you work for?   </a:t>
            </a:r>
          </a:p>
          <a:p>
            <a:pPr lvl="1"/>
            <a:r>
              <a:rPr lang="en-US" dirty="0"/>
              <a:t>Is your focus in life on what is temporary?   </a:t>
            </a:r>
          </a:p>
          <a:p>
            <a:pPr lvl="1"/>
            <a:r>
              <a:rPr lang="en-US" dirty="0"/>
              <a:t>Do you strive for what cannot truly satisfy?   </a:t>
            </a:r>
          </a:p>
          <a:p>
            <a:r>
              <a:rPr lang="en-US" b="1" dirty="0"/>
              <a:t>Jesus is the bread of life who truly satisfies:   </a:t>
            </a:r>
          </a:p>
          <a:p>
            <a:pPr lvl="1"/>
            <a:r>
              <a:rPr lang="en-US" dirty="0"/>
              <a:t>He alone provides the hope of eternal life - </a:t>
            </a:r>
            <a:r>
              <a:rPr lang="en-US" dirty="0" err="1"/>
              <a:t>Jn</a:t>
            </a:r>
            <a:r>
              <a:rPr lang="en-US" dirty="0"/>
              <a:t> 6:40  </a:t>
            </a:r>
          </a:p>
          <a:p>
            <a:pPr lvl="1"/>
            <a:r>
              <a:rPr lang="en-US" dirty="0"/>
              <a:t>He alone offers the abundant life even now - </a:t>
            </a:r>
            <a:r>
              <a:rPr lang="en-US" dirty="0" err="1"/>
              <a:t>Jn</a:t>
            </a:r>
            <a:r>
              <a:rPr lang="en-US" dirty="0"/>
              <a:t> 10:11</a:t>
            </a:r>
          </a:p>
          <a:p>
            <a:r>
              <a:rPr lang="en-US" b="1" dirty="0"/>
              <a:t>Feed on the Bread of Life by:</a:t>
            </a:r>
          </a:p>
          <a:p>
            <a:pPr lvl="1"/>
            <a:r>
              <a:rPr lang="en-US" dirty="0"/>
              <a:t>Inviting Christ into your heart,</a:t>
            </a:r>
          </a:p>
          <a:p>
            <a:pPr lvl="1"/>
            <a:r>
              <a:rPr lang="en-US" dirty="0"/>
              <a:t>Giving Christ your life – Time, Talent &amp; Treasure, and</a:t>
            </a:r>
          </a:p>
          <a:p>
            <a:pPr lvl="1"/>
            <a:r>
              <a:rPr lang="en-US" dirty="0"/>
              <a:t>Appropriating his blessing/ promises to yourself.</a:t>
            </a:r>
          </a:p>
          <a:p>
            <a:endParaRPr lang="en-US" dirty="0"/>
          </a:p>
        </p:txBody>
      </p:sp>
    </p:spTree>
    <p:extLst>
      <p:ext uri="{BB962C8B-B14F-4D97-AF65-F5344CB8AC3E}">
        <p14:creationId xmlns:p14="http://schemas.microsoft.com/office/powerpoint/2010/main" val="81762314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b="1" dirty="0"/>
              <a:t>INTRODUCTION</a:t>
            </a:r>
          </a:p>
        </p:txBody>
      </p:sp>
      <p:sp>
        <p:nvSpPr>
          <p:cNvPr id="3" name="Content Placeholder 2"/>
          <p:cNvSpPr>
            <a:spLocks noGrp="1"/>
          </p:cNvSpPr>
          <p:nvPr>
            <p:ph idx="1"/>
          </p:nvPr>
        </p:nvSpPr>
        <p:spPr>
          <a:xfrm>
            <a:off x="0" y="914400"/>
            <a:ext cx="9144000" cy="5410200"/>
          </a:xfrm>
        </p:spPr>
        <p:txBody>
          <a:bodyPr>
            <a:normAutofit/>
          </a:bodyPr>
          <a:lstStyle/>
          <a:p>
            <a:r>
              <a:rPr lang="en-US" b="1" dirty="0"/>
              <a:t>Today</a:t>
            </a:r>
            <a:r>
              <a:rPr lang="en-US" dirty="0"/>
              <a:t> = Communion Sunday +  2</a:t>
            </a:r>
            <a:r>
              <a:rPr lang="en-US" baseline="30000" dirty="0"/>
              <a:t>nd</a:t>
            </a:r>
            <a:r>
              <a:rPr lang="en-US" dirty="0"/>
              <a:t> Mini Harvest.</a:t>
            </a:r>
          </a:p>
          <a:p>
            <a:r>
              <a:rPr lang="en-US" dirty="0"/>
              <a:t>The occasion is being led by the Men and Women… </a:t>
            </a:r>
          </a:p>
          <a:p>
            <a:endParaRPr lang="en-US" sz="2800" dirty="0"/>
          </a:p>
          <a:p>
            <a:pPr algn="just"/>
            <a:r>
              <a:rPr lang="en-US" b="1" dirty="0"/>
              <a:t>Theme</a:t>
            </a:r>
            <a:r>
              <a:rPr lang="en-US" dirty="0"/>
              <a:t>: </a:t>
            </a:r>
            <a:r>
              <a:rPr lang="en-US" b="1" i="1" dirty="0"/>
              <a:t>Yearn for the Food that Endures</a:t>
            </a:r>
          </a:p>
          <a:p>
            <a:pPr algn="just"/>
            <a:r>
              <a:rPr lang="en-US" dirty="0"/>
              <a:t>The   feeding of 5000 with 5 loaves of bread + two pieces of fish attracted people to Christ John 6:1-13:  </a:t>
            </a:r>
          </a:p>
          <a:p>
            <a:pPr lvl="1" algn="just"/>
            <a:r>
              <a:rPr lang="en-US" dirty="0"/>
              <a:t>Many came to believe in Him as the Prophet - John 6:14. </a:t>
            </a:r>
          </a:p>
          <a:p>
            <a:pPr lvl="1" algn="just"/>
            <a:r>
              <a:rPr lang="en-US" dirty="0"/>
              <a:t>Some wanted to make Him king by force - John 6:15.</a:t>
            </a:r>
          </a:p>
          <a:p>
            <a:pPr lvl="1" algn="just"/>
            <a:r>
              <a:rPr lang="en-US" dirty="0"/>
              <a:t>Jesus cautioned those who followed Him because of their desire for food that perishes- John 6:22-25.</a:t>
            </a:r>
          </a:p>
        </p:txBody>
      </p:sp>
    </p:spTree>
    <p:extLst>
      <p:ext uri="{BB962C8B-B14F-4D97-AF65-F5344CB8AC3E}">
        <p14:creationId xmlns:p14="http://schemas.microsoft.com/office/powerpoint/2010/main" val="35255947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kern="1200" dirty="0">
                <a:solidFill>
                  <a:schemeClr val="tx1"/>
                </a:solidFill>
                <a:effectLst/>
                <a:latin typeface="+mj-lt"/>
                <a:ea typeface="+mj-ea"/>
                <a:cs typeface="+mj-cs"/>
              </a:rPr>
              <a:t>Outline of Sermon</a:t>
            </a:r>
            <a:endParaRPr lang="en-US" dirty="0"/>
          </a:p>
        </p:txBody>
      </p:sp>
      <p:sp>
        <p:nvSpPr>
          <p:cNvPr id="3" name="Content Placeholder 2"/>
          <p:cNvSpPr>
            <a:spLocks noGrp="1"/>
          </p:cNvSpPr>
          <p:nvPr>
            <p:ph idx="1"/>
          </p:nvPr>
        </p:nvSpPr>
        <p:spPr/>
        <p:txBody>
          <a:bodyPr/>
          <a:lstStyle/>
          <a:p>
            <a:r>
              <a:rPr lang="en-US" dirty="0"/>
              <a:t>The Problem of Food Shortage</a:t>
            </a:r>
          </a:p>
          <a:p>
            <a:pPr marL="0" indent="0">
              <a:buNone/>
            </a:pPr>
            <a:endParaRPr lang="en-US" dirty="0"/>
          </a:p>
          <a:p>
            <a:r>
              <a:rPr lang="en-US" dirty="0"/>
              <a:t>The Two Kinds of Food - The Food that perishes and the Food that endures.</a:t>
            </a:r>
          </a:p>
          <a:p>
            <a:endParaRPr lang="en-US" dirty="0"/>
          </a:p>
          <a:p>
            <a:r>
              <a:rPr lang="en-US" dirty="0"/>
              <a:t>How to Receive the Food that endures</a:t>
            </a:r>
          </a:p>
          <a:p>
            <a:pPr marL="0" indent="0">
              <a:buNone/>
            </a:pPr>
            <a:endParaRPr lang="en-US" dirty="0"/>
          </a:p>
        </p:txBody>
      </p:sp>
    </p:spTree>
    <p:extLst>
      <p:ext uri="{BB962C8B-B14F-4D97-AF65-F5344CB8AC3E}">
        <p14:creationId xmlns:p14="http://schemas.microsoft.com/office/powerpoint/2010/main" val="27662992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txBody>
          <a:bodyPr>
            <a:normAutofit/>
          </a:bodyPr>
          <a:lstStyle/>
          <a:p>
            <a:r>
              <a:rPr lang="en-US" b="1" dirty="0"/>
              <a:t>THE PROBLEM OF FOOD SHORTAGE</a:t>
            </a:r>
            <a:br>
              <a:rPr lang="en-US" dirty="0"/>
            </a:br>
            <a:endParaRPr lang="en-US" dirty="0"/>
          </a:p>
        </p:txBody>
      </p:sp>
      <p:sp>
        <p:nvSpPr>
          <p:cNvPr id="3" name="Content Placeholder 2"/>
          <p:cNvSpPr>
            <a:spLocks noGrp="1"/>
          </p:cNvSpPr>
          <p:nvPr>
            <p:ph idx="1"/>
          </p:nvPr>
        </p:nvSpPr>
        <p:spPr>
          <a:xfrm>
            <a:off x="0" y="914400"/>
            <a:ext cx="9144000" cy="5334000"/>
          </a:xfrm>
        </p:spPr>
        <p:txBody>
          <a:bodyPr>
            <a:normAutofit fontScale="92500" lnSpcReduction="10000"/>
          </a:bodyPr>
          <a:lstStyle/>
          <a:p>
            <a:r>
              <a:rPr lang="en-US" b="1" dirty="0"/>
              <a:t>The worsening food situation </a:t>
            </a:r>
            <a:r>
              <a:rPr lang="en-US" dirty="0"/>
              <a:t>is due to climate change, the failure of the rains, drought and famine, etc. </a:t>
            </a:r>
          </a:p>
          <a:p>
            <a:r>
              <a:rPr lang="en-US" b="1" dirty="0"/>
              <a:t>People</a:t>
            </a:r>
            <a:r>
              <a:rPr lang="en-US" dirty="0"/>
              <a:t> - children and women, are </a:t>
            </a:r>
            <a:r>
              <a:rPr lang="en-US" b="1" dirty="0"/>
              <a:t>starving</a:t>
            </a:r>
            <a:r>
              <a:rPr lang="en-US" dirty="0"/>
              <a:t> to death. </a:t>
            </a:r>
          </a:p>
          <a:p>
            <a:r>
              <a:rPr lang="en-US" b="1" dirty="0"/>
              <a:t>Wars, bribery &amp; corruption</a:t>
            </a:r>
            <a:r>
              <a:rPr lang="en-US" dirty="0"/>
              <a:t>, greed, mismanagement of resources, etc. have contributed to the problem. </a:t>
            </a:r>
          </a:p>
          <a:p>
            <a:r>
              <a:rPr lang="en-US" b="1" dirty="0"/>
              <a:t>Other people </a:t>
            </a:r>
            <a:r>
              <a:rPr lang="en-US" dirty="0"/>
              <a:t>with abundant supply of food are </a:t>
            </a:r>
            <a:r>
              <a:rPr lang="en-US" b="1" dirty="0"/>
              <a:t>dying from eating disorders </a:t>
            </a:r>
            <a:r>
              <a:rPr lang="en-US" dirty="0"/>
              <a:t>- weight gain; vomiting. </a:t>
            </a:r>
          </a:p>
          <a:p>
            <a:r>
              <a:rPr lang="en-US" b="1" dirty="0"/>
              <a:t>Humans</a:t>
            </a:r>
            <a:r>
              <a:rPr lang="en-US" dirty="0"/>
              <a:t> have also </a:t>
            </a:r>
            <a:r>
              <a:rPr lang="en-US" b="1" dirty="0"/>
              <a:t>inherited some eating disorder </a:t>
            </a:r>
            <a:r>
              <a:rPr lang="en-US" dirty="0"/>
              <a:t>from Adam known as </a:t>
            </a:r>
            <a:r>
              <a:rPr lang="en-US" b="1" dirty="0"/>
              <a:t>unbelief </a:t>
            </a:r>
            <a:r>
              <a:rPr lang="en-US" dirty="0"/>
              <a:t>that rejects the food of life.</a:t>
            </a:r>
          </a:p>
          <a:p>
            <a:r>
              <a:rPr lang="en-US" dirty="0"/>
              <a:t>This problem is intended to make us </a:t>
            </a:r>
            <a:r>
              <a:rPr lang="en-US" b="1" dirty="0"/>
              <a:t>yearn for the food that endures forever.</a:t>
            </a:r>
          </a:p>
          <a:p>
            <a:pPr marL="0" indent="0">
              <a:buNone/>
            </a:pPr>
            <a:endParaRPr lang="en-US" dirty="0"/>
          </a:p>
        </p:txBody>
      </p:sp>
    </p:spTree>
    <p:extLst>
      <p:ext uri="{BB962C8B-B14F-4D97-AF65-F5344CB8AC3E}">
        <p14:creationId xmlns:p14="http://schemas.microsoft.com/office/powerpoint/2010/main" val="383223181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a:t>The Need for Food for Human Beings</a:t>
            </a:r>
          </a:p>
        </p:txBody>
      </p:sp>
      <p:sp>
        <p:nvSpPr>
          <p:cNvPr id="3" name="Content Placeholder 2"/>
          <p:cNvSpPr>
            <a:spLocks noGrp="1"/>
          </p:cNvSpPr>
          <p:nvPr>
            <p:ph idx="1"/>
          </p:nvPr>
        </p:nvSpPr>
        <p:spPr>
          <a:xfrm>
            <a:off x="0" y="990600"/>
            <a:ext cx="9144000" cy="5135563"/>
          </a:xfrm>
        </p:spPr>
        <p:txBody>
          <a:bodyPr>
            <a:normAutofit/>
          </a:bodyPr>
          <a:lstStyle/>
          <a:p>
            <a:r>
              <a:rPr lang="en-US" dirty="0"/>
              <a:t>Humans have a </a:t>
            </a:r>
            <a:r>
              <a:rPr lang="en-US" b="1" dirty="0"/>
              <a:t>physical body </a:t>
            </a:r>
            <a:r>
              <a:rPr lang="en-US" dirty="0"/>
              <a:t>and a </a:t>
            </a:r>
            <a:r>
              <a:rPr lang="en-US" b="1" dirty="0"/>
              <a:t>soul/spirit</a:t>
            </a:r>
            <a:r>
              <a:rPr lang="en-US" dirty="0"/>
              <a:t>. </a:t>
            </a:r>
          </a:p>
          <a:p>
            <a:r>
              <a:rPr lang="en-US" dirty="0"/>
              <a:t>Both parts, when alive, need to be nourished. </a:t>
            </a:r>
          </a:p>
          <a:p>
            <a:r>
              <a:rPr lang="en-US" dirty="0"/>
              <a:t>The </a:t>
            </a:r>
            <a:r>
              <a:rPr lang="en-US" b="1" dirty="0"/>
              <a:t>physical body </a:t>
            </a:r>
            <a:r>
              <a:rPr lang="en-US" dirty="0"/>
              <a:t>needs </a:t>
            </a:r>
            <a:r>
              <a:rPr lang="en-US" b="1" dirty="0"/>
              <a:t>natural food </a:t>
            </a:r>
            <a:r>
              <a:rPr lang="en-US" dirty="0"/>
              <a:t>and physical exercise to satisfy hunger and sustain life.</a:t>
            </a:r>
          </a:p>
          <a:p>
            <a:pPr marL="0" indent="0">
              <a:buNone/>
            </a:pPr>
            <a:endParaRPr lang="en-US" dirty="0"/>
          </a:p>
          <a:p>
            <a:r>
              <a:rPr lang="en-US" dirty="0"/>
              <a:t>The </a:t>
            </a:r>
            <a:r>
              <a:rPr lang="en-US" b="1" dirty="0"/>
              <a:t>soul and spirit </a:t>
            </a:r>
            <a:r>
              <a:rPr lang="en-US" dirty="0"/>
              <a:t>need </a:t>
            </a:r>
            <a:r>
              <a:rPr lang="en-US" b="1" dirty="0"/>
              <a:t>spiritual nourishment </a:t>
            </a:r>
            <a:r>
              <a:rPr lang="en-US" dirty="0"/>
              <a:t>to be sustained.</a:t>
            </a:r>
          </a:p>
          <a:p>
            <a:r>
              <a:rPr lang="en-US" dirty="0"/>
              <a:t>A </a:t>
            </a:r>
            <a:r>
              <a:rPr lang="en-US" b="1" dirty="0"/>
              <a:t>spiritually dead person</a:t>
            </a:r>
            <a:r>
              <a:rPr lang="en-US" dirty="0"/>
              <a:t>, however, needs </a:t>
            </a:r>
            <a:r>
              <a:rPr lang="en-US" b="1" dirty="0"/>
              <a:t>spiritual life </a:t>
            </a:r>
            <a:r>
              <a:rPr lang="en-US" dirty="0"/>
              <a:t>before it can be nourished. </a:t>
            </a:r>
          </a:p>
          <a:p>
            <a:pPr marL="0" indent="0">
              <a:buNone/>
            </a:pPr>
            <a:endParaRPr lang="en-US" dirty="0"/>
          </a:p>
        </p:txBody>
      </p:sp>
    </p:spTree>
    <p:extLst>
      <p:ext uri="{BB962C8B-B14F-4D97-AF65-F5344CB8AC3E}">
        <p14:creationId xmlns:p14="http://schemas.microsoft.com/office/powerpoint/2010/main" val="93377606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b="1" dirty="0"/>
              <a:t>Provision of Manna to the Israelites</a:t>
            </a:r>
            <a:br>
              <a:rPr lang="en-US" b="1" dirty="0"/>
            </a:br>
            <a:r>
              <a:rPr lang="en-US" b="1" dirty="0"/>
              <a:t>Exodus 16:4-15</a:t>
            </a:r>
          </a:p>
        </p:txBody>
      </p:sp>
      <p:sp>
        <p:nvSpPr>
          <p:cNvPr id="3" name="Content Placeholder 2"/>
          <p:cNvSpPr>
            <a:spLocks noGrp="1"/>
          </p:cNvSpPr>
          <p:nvPr>
            <p:ph idx="1"/>
          </p:nvPr>
        </p:nvSpPr>
        <p:spPr>
          <a:xfrm>
            <a:off x="0" y="1143000"/>
            <a:ext cx="9144000" cy="4983163"/>
          </a:xfrm>
        </p:spPr>
        <p:txBody>
          <a:bodyPr>
            <a:normAutofit lnSpcReduction="10000"/>
          </a:bodyPr>
          <a:lstStyle/>
          <a:p>
            <a:r>
              <a:rPr lang="en-US" dirty="0"/>
              <a:t>God fed the Israelites with manna for forty years. </a:t>
            </a:r>
          </a:p>
          <a:p>
            <a:r>
              <a:rPr lang="en-US" dirty="0"/>
              <a:t>The Jews got bored with the manna and yearned for their food in </a:t>
            </a:r>
            <a:r>
              <a:rPr lang="en-US" sz="2800" dirty="0"/>
              <a:t>Egypt.</a:t>
            </a:r>
          </a:p>
          <a:p>
            <a:r>
              <a:rPr lang="en-US" dirty="0"/>
              <a:t>Many Christians have become bored with the Bread of Life and long for the food they ate in the world. </a:t>
            </a:r>
          </a:p>
          <a:p>
            <a:r>
              <a:rPr lang="en-US" dirty="0"/>
              <a:t>The Church is under pressure these days to include what is eaten in the world in our menu. </a:t>
            </a:r>
          </a:p>
          <a:p>
            <a:r>
              <a:rPr lang="en-US" dirty="0"/>
              <a:t>A person can only satisfy his spiritual hunger and sustain his/her spiritual life by ensuring a right relationship with Jesus Christ.</a:t>
            </a:r>
          </a:p>
          <a:p>
            <a:pPr marL="0" indent="0">
              <a:buNone/>
            </a:pPr>
            <a:endParaRPr lang="en-US" dirty="0"/>
          </a:p>
        </p:txBody>
      </p:sp>
    </p:spTree>
    <p:extLst>
      <p:ext uri="{BB962C8B-B14F-4D97-AF65-F5344CB8AC3E}">
        <p14:creationId xmlns:p14="http://schemas.microsoft.com/office/powerpoint/2010/main" val="342727345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b="1" dirty="0"/>
              <a:t>The State of Human Beings</a:t>
            </a:r>
          </a:p>
        </p:txBody>
      </p:sp>
      <p:sp>
        <p:nvSpPr>
          <p:cNvPr id="3" name="Content Placeholder 2"/>
          <p:cNvSpPr>
            <a:spLocks noGrp="1"/>
          </p:cNvSpPr>
          <p:nvPr>
            <p:ph idx="1"/>
          </p:nvPr>
        </p:nvSpPr>
        <p:spPr>
          <a:xfrm>
            <a:off x="0" y="1066800"/>
            <a:ext cx="9144000" cy="5059363"/>
          </a:xfrm>
        </p:spPr>
        <p:txBody>
          <a:bodyPr>
            <a:normAutofit/>
          </a:bodyPr>
          <a:lstStyle/>
          <a:p>
            <a:r>
              <a:rPr lang="en-US" dirty="0"/>
              <a:t>Humans are born spiritually dead because of Adam’s sin and needs spiritual life. </a:t>
            </a:r>
          </a:p>
          <a:p>
            <a:r>
              <a:rPr lang="en-US" dirty="0"/>
              <a:t>Spiritual life is received by believing in Jesus Christ and his finished work on the cross – John 3:16 </a:t>
            </a:r>
          </a:p>
          <a:p>
            <a:pPr marL="0" indent="0">
              <a:buNone/>
            </a:pPr>
            <a:endParaRPr lang="en-US" dirty="0"/>
          </a:p>
          <a:p>
            <a:r>
              <a:rPr lang="en-US" dirty="0"/>
              <a:t>We are saved by grace through faith that comes from hearing and obeying  the Word of God. </a:t>
            </a:r>
          </a:p>
          <a:p>
            <a:r>
              <a:rPr lang="en-US" dirty="0"/>
              <a:t>Believe in Christ who gives the spiritual life. Christ declares himself as  </a:t>
            </a:r>
            <a:r>
              <a:rPr lang="en-US" i="1" dirty="0"/>
              <a:t>the bread of life. </a:t>
            </a:r>
          </a:p>
          <a:p>
            <a:endParaRPr lang="en-US" dirty="0"/>
          </a:p>
        </p:txBody>
      </p:sp>
    </p:spTree>
    <p:extLst>
      <p:ext uri="{BB962C8B-B14F-4D97-AF65-F5344CB8AC3E}">
        <p14:creationId xmlns:p14="http://schemas.microsoft.com/office/powerpoint/2010/main" val="379775930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b="1" dirty="0"/>
              <a:t>The Jews’ Request for a Sign from Christ</a:t>
            </a:r>
            <a:br>
              <a:rPr lang="en-US" b="1" dirty="0"/>
            </a:br>
            <a:r>
              <a:rPr lang="en-US" b="1" dirty="0"/>
              <a:t>John 6:25-35</a:t>
            </a:r>
          </a:p>
        </p:txBody>
      </p:sp>
      <p:sp>
        <p:nvSpPr>
          <p:cNvPr id="3" name="Content Placeholder 2"/>
          <p:cNvSpPr>
            <a:spLocks noGrp="1"/>
          </p:cNvSpPr>
          <p:nvPr>
            <p:ph idx="1"/>
          </p:nvPr>
        </p:nvSpPr>
        <p:spPr>
          <a:xfrm>
            <a:off x="0" y="1447800"/>
            <a:ext cx="9144000" cy="4953000"/>
          </a:xfrm>
        </p:spPr>
        <p:txBody>
          <a:bodyPr>
            <a:normAutofit fontScale="92500"/>
          </a:bodyPr>
          <a:lstStyle/>
          <a:p>
            <a:r>
              <a:rPr lang="en-US" b="1" dirty="0"/>
              <a:t>The Jews asked Jesus for a sign </a:t>
            </a:r>
            <a:r>
              <a:rPr lang="en-US" dirty="0"/>
              <a:t>just as Moses provided the manna to the Israelites the wilderness.</a:t>
            </a:r>
          </a:p>
          <a:p>
            <a:pPr marL="0" indent="0">
              <a:buNone/>
            </a:pPr>
            <a:endParaRPr lang="en-US" sz="2200" dirty="0"/>
          </a:p>
          <a:p>
            <a:r>
              <a:rPr lang="en-US" b="1" dirty="0"/>
              <a:t>The Jews did not </a:t>
            </a:r>
            <a:r>
              <a:rPr lang="en-US" b="1" dirty="0" err="1"/>
              <a:t>recognise</a:t>
            </a:r>
            <a:r>
              <a:rPr lang="en-US" b="1" dirty="0"/>
              <a:t> Jesus </a:t>
            </a:r>
            <a:r>
              <a:rPr lang="en-US" dirty="0"/>
              <a:t>due to </a:t>
            </a:r>
            <a:r>
              <a:rPr lang="en-US" sz="3000" dirty="0"/>
              <a:t>wrong motives. </a:t>
            </a:r>
          </a:p>
          <a:p>
            <a:pPr lvl="1" algn="just"/>
            <a:r>
              <a:rPr lang="en-US" dirty="0"/>
              <a:t>They valued the food, not what the miracle meant- </a:t>
            </a:r>
            <a:r>
              <a:rPr lang="en-US" dirty="0" err="1"/>
              <a:t>Jn</a:t>
            </a:r>
            <a:r>
              <a:rPr lang="en-US" dirty="0"/>
              <a:t> 6:26</a:t>
            </a:r>
          </a:p>
          <a:p>
            <a:pPr lvl="1" algn="just"/>
            <a:r>
              <a:rPr lang="en-US" dirty="0"/>
              <a:t>Jesus warned them about the food that perishes - </a:t>
            </a:r>
            <a:r>
              <a:rPr lang="en-US" dirty="0" err="1"/>
              <a:t>Jn</a:t>
            </a:r>
            <a:r>
              <a:rPr lang="en-US" dirty="0"/>
              <a:t> 6:27 </a:t>
            </a:r>
          </a:p>
          <a:p>
            <a:pPr algn="just"/>
            <a:r>
              <a:rPr lang="en-US" b="1" dirty="0"/>
              <a:t>Jesus admonished them: </a:t>
            </a:r>
          </a:p>
          <a:p>
            <a:pPr lvl="1" algn="just"/>
            <a:r>
              <a:rPr lang="en-US" i="1" dirty="0"/>
              <a:t>Do not work for the food that perishes, but for the food that endures to eternal life, which the Son of Man will give to you. For on him God the Father has set his seal.”- John 6:27 (ESV)</a:t>
            </a:r>
          </a:p>
          <a:p>
            <a:pPr marL="0" indent="0">
              <a:buNone/>
            </a:pPr>
            <a:endParaRPr lang="en-US" dirty="0"/>
          </a:p>
        </p:txBody>
      </p:sp>
    </p:spTree>
    <p:extLst>
      <p:ext uri="{BB962C8B-B14F-4D97-AF65-F5344CB8AC3E}">
        <p14:creationId xmlns:p14="http://schemas.microsoft.com/office/powerpoint/2010/main" val="393175354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b="1" dirty="0"/>
              <a:t>THE FOOD THAT PERISHES – John 6:27a</a:t>
            </a:r>
            <a:endParaRPr lang="en-US" dirty="0"/>
          </a:p>
        </p:txBody>
      </p:sp>
      <p:sp>
        <p:nvSpPr>
          <p:cNvPr id="3" name="Content Placeholder 2"/>
          <p:cNvSpPr>
            <a:spLocks noGrp="1"/>
          </p:cNvSpPr>
          <p:nvPr>
            <p:ph idx="1"/>
          </p:nvPr>
        </p:nvSpPr>
        <p:spPr>
          <a:xfrm>
            <a:off x="0" y="1066800"/>
            <a:ext cx="9144000" cy="5181600"/>
          </a:xfrm>
        </p:spPr>
        <p:txBody>
          <a:bodyPr>
            <a:normAutofit fontScale="92500" lnSpcReduction="20000"/>
          </a:bodyPr>
          <a:lstStyle/>
          <a:p>
            <a:r>
              <a:rPr lang="en-US" b="1" dirty="0"/>
              <a:t>The food we eat:       </a:t>
            </a:r>
          </a:p>
          <a:p>
            <a:pPr lvl="1"/>
            <a:r>
              <a:rPr lang="en-US" dirty="0"/>
              <a:t>It quickly perishes, even with the benefit of preservatives        </a:t>
            </a:r>
          </a:p>
          <a:p>
            <a:pPr lvl="1"/>
            <a:r>
              <a:rPr lang="en-US" dirty="0"/>
              <a:t>It fails to satisfy for long, soon we are hungry again -</a:t>
            </a:r>
            <a:r>
              <a:rPr lang="en-US" dirty="0" err="1"/>
              <a:t>Jn</a:t>
            </a:r>
            <a:r>
              <a:rPr lang="en-US" dirty="0"/>
              <a:t> 4:13      </a:t>
            </a:r>
          </a:p>
          <a:p>
            <a:r>
              <a:rPr lang="en-US" b="1" dirty="0"/>
              <a:t>Whatever provide temporary fulfillmentEc1:17     </a:t>
            </a:r>
          </a:p>
          <a:p>
            <a:pPr lvl="1"/>
            <a:r>
              <a:rPr lang="en-US" dirty="0"/>
              <a:t>The food of human wisdom /Folly</a:t>
            </a:r>
          </a:p>
          <a:p>
            <a:pPr lvl="1"/>
            <a:r>
              <a:rPr lang="en-US" dirty="0"/>
              <a:t>The food of pleasure - Drugs, alcohol, sex, and vices.</a:t>
            </a:r>
          </a:p>
          <a:p>
            <a:pPr lvl="1"/>
            <a:r>
              <a:rPr lang="en-US" dirty="0"/>
              <a:t>The food of great wealth and industrious </a:t>
            </a:r>
            <a:r>
              <a:rPr lang="en-US" dirty="0" err="1"/>
              <a:t>labour</a:t>
            </a:r>
            <a:r>
              <a:rPr lang="en-US" dirty="0"/>
              <a:t>  </a:t>
            </a:r>
          </a:p>
          <a:p>
            <a:pPr marL="457200" lvl="1" indent="0">
              <a:buNone/>
            </a:pPr>
            <a:r>
              <a:rPr lang="en-US" dirty="0"/>
              <a:t>   </a:t>
            </a:r>
          </a:p>
          <a:p>
            <a:r>
              <a:rPr lang="en-US" b="1" dirty="0"/>
              <a:t>Do not work for food that perishes:</a:t>
            </a:r>
            <a:r>
              <a:rPr lang="en-US" dirty="0"/>
              <a:t>   </a:t>
            </a:r>
          </a:p>
          <a:p>
            <a:pPr lvl="1"/>
            <a:r>
              <a:rPr lang="en-US" dirty="0"/>
              <a:t>Does not mean we are to make no effort to supply our needs         </a:t>
            </a:r>
          </a:p>
          <a:p>
            <a:pPr lvl="1"/>
            <a:r>
              <a:rPr lang="en-US" dirty="0"/>
              <a:t>A Christian is to provide for his family - 1Ti 5:8</a:t>
            </a:r>
          </a:p>
          <a:p>
            <a:pPr lvl="1"/>
            <a:r>
              <a:rPr lang="en-US" dirty="0"/>
              <a:t>But do not do so to the neglect of the food which endures</a:t>
            </a:r>
          </a:p>
          <a:p>
            <a:pPr marL="457200" lvl="1" indent="0">
              <a:buNone/>
            </a:pPr>
            <a:endParaRPr lang="en-US" dirty="0"/>
          </a:p>
        </p:txBody>
      </p:sp>
    </p:spTree>
    <p:extLst>
      <p:ext uri="{BB962C8B-B14F-4D97-AF65-F5344CB8AC3E}">
        <p14:creationId xmlns:p14="http://schemas.microsoft.com/office/powerpoint/2010/main" val="83914831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TotalTime>
  <Words>1130</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YEARN FOR THE FOOD THAT ENDURES (Exodus 16:1-4, 9-15; Ephesians 4:1-16; John 6:22-35)  </vt:lpstr>
      <vt:lpstr>INTRODUCTION</vt:lpstr>
      <vt:lpstr>Outline of Sermon</vt:lpstr>
      <vt:lpstr>THE PROBLEM OF FOOD SHORTAGE </vt:lpstr>
      <vt:lpstr>The Need for Food for Human Beings</vt:lpstr>
      <vt:lpstr>Provision of Manna to the Israelites Exodus 16:4-15</vt:lpstr>
      <vt:lpstr>The State of Human Beings</vt:lpstr>
      <vt:lpstr>The Jews’ Request for a Sign from Christ John 6:25-35</vt:lpstr>
      <vt:lpstr>THE FOOD THAT PERISHES – John 6:27a</vt:lpstr>
      <vt:lpstr>THE FOOD THAT ENDURES - John 6:27b </vt:lpstr>
      <vt:lpstr>RECEIVING THE FOOD THAT ENDURES</vt:lpstr>
      <vt:lpstr>The Bread of Life- Ephesians 4:1-16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YEARN FOR THE FOOD THAT ENDURES (Exodus. 16:4 -15; Ephesians. 4:1-16; John 6:25 -35)</dc:title>
  <dc:creator>RLG</dc:creator>
  <cp:lastModifiedBy>Rev. Dr. Enoch Aryee-Atta</cp:lastModifiedBy>
  <cp:revision>60</cp:revision>
  <dcterms:created xsi:type="dcterms:W3CDTF">2015-08-01T11:16:58Z</dcterms:created>
  <dcterms:modified xsi:type="dcterms:W3CDTF">2021-08-01T07:03:51Z</dcterms:modified>
</cp:coreProperties>
</file>